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57" r:id="rId5"/>
    <p:sldId id="261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D6CFA7-8947-467F-8CA7-14CD8B7650D4}" v="25" dt="2024-09-06T08:44:47.3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700" y="-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4801D8-721F-E9F9-709A-5C41A1EFA6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6F98782-711D-963F-91AD-C61E0F2451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6EF4E2-736A-74B3-C440-8F69AC578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C892-3545-4304-B447-50C1804A20EC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B286A5D-3CF7-A5DB-61DA-33851EEB0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6AC2D0-F404-6C7F-6EB6-CE06F8643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8339-E90F-48A7-BA0E-FED1B16B1F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7967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96A634-FE78-5337-40A4-2FF7A9701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A37C5F5-9A2A-5C49-F1CC-5B89614F40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FC2E5F-72CB-19DB-B439-A33A79D61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C892-3545-4304-B447-50C1804A20EC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B5D3F07-3851-E699-F520-DACA5383B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039178-0372-DE7F-BAE8-701BD9F7F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8339-E90F-48A7-BA0E-FED1B16B1F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434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331412B-0B9F-6094-61F4-7DF5E404F4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EE13091-4CED-00B9-3C5E-44DAF944B5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DC460F-4CA3-599D-5A11-238F6928A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C892-3545-4304-B447-50C1804A20EC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2E86F7-E0E7-6E9A-FA05-31A2ECF54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A06147-CD81-E843-39D8-6A5F51E78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8339-E90F-48A7-BA0E-FED1B16B1F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4812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9FEE58-08B9-5E35-707B-BC67584DB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3B9D46-2D5E-2EA0-5CF6-3726A0C46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024398-2226-0577-0EF8-28B3A9431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C892-3545-4304-B447-50C1804A20EC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F3FFE0-C517-817B-AE4E-1BD43641D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1A0ECB-4EE7-CD63-1391-85C35530E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8339-E90F-48A7-BA0E-FED1B16B1F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68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F52F75-D01A-86BB-6D0E-26FA020CE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64A65F2-5E41-D735-810F-ECA9C9373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F99A75-B87C-A325-8B16-13B22AC8F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C892-3545-4304-B447-50C1804A20EC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13B653-7929-A83D-84B9-D8B09C59D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D1E60E-88F3-6369-EBE8-630AFDF46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8339-E90F-48A7-BA0E-FED1B16B1F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3194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043547-A831-5755-41CC-14B91B343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C3140D-C1A8-1678-8495-B150C73A62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9671C1B-C260-88F7-6EE0-6EC3EA43B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5A84E5-3CBF-DCE6-5CF9-8282A1BDE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C892-3545-4304-B447-50C1804A20EC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8052787-7D2E-476C-1B1C-ABD86A07C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F4D4230-3E1B-ADC0-5188-68302AF72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8339-E90F-48A7-BA0E-FED1B16B1F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870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76D4EB-F625-BEE7-231E-A5261181F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27A8A22-D019-968E-BA90-80F8C68DA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6A030A5-7635-E818-E4E3-60D7A8C10C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8991FBB-5797-67A2-9ACA-A29EAFED20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94BC7AC-10DC-02AE-7775-9CC80EE93F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62A8920-5EC3-0DB6-704E-03FDF4991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C892-3545-4304-B447-50C1804A20EC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B979766-954E-C6C7-858A-2B256E2E1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70B7620-01B5-CB43-C698-518C83CF9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8339-E90F-48A7-BA0E-FED1B16B1F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6764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0AF24D-6AD0-6D04-8611-5EC5F2078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086FA30-866A-1548-00D6-DA1A77433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C892-3545-4304-B447-50C1804A20EC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7C0CA0B-9DD1-60FF-A18C-38D740B0E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97D5236-8AF5-C5C5-763E-C3AC1DB6C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8339-E90F-48A7-BA0E-FED1B16B1F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5458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4F21F23-B89D-7371-EF06-BAAAAA8F3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C892-3545-4304-B447-50C1804A20EC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0B5AFE2-4BE0-A2D7-D7B0-C0428456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D346D40-A7C6-6BEC-44C3-C0040C239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8339-E90F-48A7-BA0E-FED1B16B1F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4158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87D381-2371-D9EB-9CBB-B18E12E6E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ABCF93-F52E-FBF7-82DE-07EC346E9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0AF2D3A-700B-77A3-23C1-DB1EEFC3AB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9C33E0F-3E6C-B4C3-F033-D1ACDC894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C892-3545-4304-B447-50C1804A20EC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B907B66-C7E5-68F2-7D80-1135CDECB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F5470BA-7EBB-BA80-8BCB-978DDD0A7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8339-E90F-48A7-BA0E-FED1B16B1F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8950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CC2E4E-8604-950C-8EE6-9544765D5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E27965B-1026-89D1-D910-A8940ABE60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8423CE-C078-0C6D-6DEB-53F02D7E16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96B05DF-8F2C-C61B-7569-166DBFB2D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C892-3545-4304-B447-50C1804A20EC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625FB37-4523-3231-C2F9-91ECDD6BC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2001275-8C6A-6C1C-8F33-759BB834C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8339-E90F-48A7-BA0E-FED1B16B1F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7727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A21D860-B098-C1A7-929F-89865FBC2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43EF915-C73A-6B0D-C049-073CF95903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2C25F9-CF17-63DA-56B4-9CCD0415B4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E0C892-3545-4304-B447-50C1804A20EC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257A3C-A105-5AFD-DE85-D84A310119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D90B54-0659-8F98-8254-7B5FFCEA56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BF8339-E90F-48A7-BA0E-FED1B16B1F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5124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83AD2326-C995-94DF-A0B7-294DDC6BE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130"/>
            <a:ext cx="10515600" cy="1325563"/>
          </a:xfrm>
        </p:spPr>
        <p:txBody>
          <a:bodyPr/>
          <a:lstStyle/>
          <a:p>
            <a:r>
              <a:rPr lang="fr-FR" dirty="0"/>
              <a:t>IDS Workshop 2024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E2D0911-2770-BC8F-E86F-634891E4EAE8}"/>
              </a:ext>
            </a:extLst>
          </p:cNvPr>
          <p:cNvSpPr txBox="1"/>
          <p:nvPr/>
        </p:nvSpPr>
        <p:spPr>
          <a:xfrm>
            <a:off x="267898" y="1538514"/>
            <a:ext cx="1059610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4 sessions : 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dirty="0"/>
              <a:t>DORIS network and constellation: status and evolution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dirty="0"/>
              <a:t>IDS processing and Terrestrial Reference Frame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dirty="0"/>
              <a:t>Precise Orbit Determination and advances in dynamic force and observable modelling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dirty="0"/>
              <a:t>Research activities and new applications using DORIS data, or new methods of processing DORIS data</a:t>
            </a:r>
          </a:p>
          <a:p>
            <a:endParaRPr lang="fr-FR" dirty="0"/>
          </a:p>
          <a:p>
            <a:r>
              <a:rPr lang="fr-FR" dirty="0"/>
              <a:t>26 </a:t>
            </a:r>
            <a:r>
              <a:rPr lang="fr-FR" dirty="0" err="1"/>
              <a:t>presentations</a:t>
            </a:r>
            <a:endParaRPr lang="fr-FR" dirty="0"/>
          </a:p>
          <a:p>
            <a:endParaRPr lang="fr-FR" dirty="0"/>
          </a:p>
          <a:p>
            <a:r>
              <a:rPr lang="fr-FR" dirty="0"/>
              <a:t>International participation (Europe, USA, Chine, Inde, ….)</a:t>
            </a:r>
          </a:p>
          <a:p>
            <a:endParaRPr lang="fr-FR" dirty="0"/>
          </a:p>
          <a:p>
            <a:endParaRPr lang="fr-FR" dirty="0"/>
          </a:p>
        </p:txBody>
      </p:sp>
      <p:graphicFrame>
        <p:nvGraphicFramePr>
          <p:cNvPr id="6" name="Object 17">
            <a:extLst>
              <a:ext uri="{FF2B5EF4-FFF2-40B4-BE49-F238E27FC236}">
                <a16:creationId xmlns:a16="http://schemas.microsoft.com/office/drawing/2014/main" id="{4688210B-EFDD-28E1-975C-B0B9A2F6C4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0987918"/>
              </p:ext>
            </p:extLst>
          </p:nvPr>
        </p:nvGraphicFramePr>
        <p:xfrm>
          <a:off x="10621926" y="144478"/>
          <a:ext cx="1367360" cy="1385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2" imgW="2857899" imgH="2895238" progId="MSPhotoEd.3">
                  <p:embed/>
                </p:oleObj>
              </mc:Choice>
              <mc:Fallback>
                <p:oleObj name="Photo Editor Photo" r:id="rId2" imgW="2857899" imgH="2895238" progId="MSPhotoEd.3">
                  <p:embed/>
                  <p:pic>
                    <p:nvPicPr>
                      <p:cNvPr id="3" name="Object 17">
                        <a:extLst>
                          <a:ext uri="{FF2B5EF4-FFF2-40B4-BE49-F238E27FC236}">
                            <a16:creationId xmlns:a16="http://schemas.microsoft.com/office/drawing/2014/main" id="{F2703D61-B872-0891-4E5A-647359B7C3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21926" y="144478"/>
                        <a:ext cx="1367360" cy="13857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10">
            <a:extLst>
              <a:ext uri="{FF2B5EF4-FFF2-40B4-BE49-F238E27FC236}">
                <a16:creationId xmlns:a16="http://schemas.microsoft.com/office/drawing/2014/main" id="{CEE04176-4756-6A81-81DD-01F86DD9A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9689" y="5532437"/>
            <a:ext cx="2542311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8206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83AD2326-C995-94DF-A0B7-294DDC6BE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fr-FR" dirty="0"/>
              <a:t>DORIS system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6D34BD2-57DD-0888-AEDF-004C17301E20}"/>
              </a:ext>
            </a:extLst>
          </p:cNvPr>
          <p:cNvSpPr txBox="1"/>
          <p:nvPr/>
        </p:nvSpPr>
        <p:spPr>
          <a:xfrm>
            <a:off x="622299" y="1400402"/>
            <a:ext cx="1094740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fr-FR" sz="20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current</a:t>
            </a:r>
            <a:r>
              <a:rPr lang="fr-FR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full constellation: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-FR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9 satellites Cryosat-2, Saral/</a:t>
            </a:r>
            <a:r>
              <a:rPr lang="fr-FR" sz="20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Altika</a:t>
            </a:r>
            <a:r>
              <a:rPr lang="fr-FR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Jason-3, Sentinel-3A&amp;B, Sentinel-6MF, HY-2C&amp;D, SWOT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fr-FR" sz="2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fr-FR" sz="20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dynamic</a:t>
            </a:r>
            <a:r>
              <a:rPr lang="fr-FR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future: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-FR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 satellites: Sentinel-6B, Sentinel-3C&amp;D, HY-2E&amp;F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fr-FR" sz="2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network in good </a:t>
            </a:r>
            <a:r>
              <a:rPr lang="fr-FR" sz="20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r>
              <a:rPr lang="fr-FR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-FR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61 stations (+ </a:t>
            </a:r>
            <a:r>
              <a:rPr lang="fr-FR" sz="20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Ulaanbaatar</a:t>
            </a:r>
            <a:r>
              <a:rPr lang="fr-FR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fr-FR" sz="20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September</a:t>
            </a:r>
            <a:r>
              <a:rPr lang="fr-FR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Deployment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of last 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generation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beacon G4G (38 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currently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) and 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antennae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Starec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</a:p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Constant 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improving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of the 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ground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monumentation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Reliability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88% 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average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Object 17">
            <a:extLst>
              <a:ext uri="{FF2B5EF4-FFF2-40B4-BE49-F238E27FC236}">
                <a16:creationId xmlns:a16="http://schemas.microsoft.com/office/drawing/2014/main" id="{E113ADFA-E92A-D3FC-D438-5DCDC381E8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0987918"/>
              </p:ext>
            </p:extLst>
          </p:nvPr>
        </p:nvGraphicFramePr>
        <p:xfrm>
          <a:off x="10621926" y="144478"/>
          <a:ext cx="1367360" cy="1385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2" imgW="2857899" imgH="2895238" progId="MSPhotoEd.3">
                  <p:embed/>
                </p:oleObj>
              </mc:Choice>
              <mc:Fallback>
                <p:oleObj name="Photo Editor Photo" r:id="rId2" imgW="2857899" imgH="2895238" progId="MSPhotoEd.3">
                  <p:embed/>
                  <p:pic>
                    <p:nvPicPr>
                      <p:cNvPr id="3" name="Object 17">
                        <a:extLst>
                          <a:ext uri="{FF2B5EF4-FFF2-40B4-BE49-F238E27FC236}">
                            <a16:creationId xmlns:a16="http://schemas.microsoft.com/office/drawing/2014/main" id="{F2703D61-B872-0891-4E5A-647359B7C3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21926" y="144478"/>
                        <a:ext cx="1367360" cy="13857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153983AB-54C2-C466-D534-107DD7A0A4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9689" y="5532437"/>
            <a:ext cx="2542311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1822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83AD2326-C995-94DF-A0B7-294DDC6BE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fr-FR" dirty="0"/>
              <a:t>IDS </a:t>
            </a:r>
            <a:r>
              <a:rPr lang="fr-FR" dirty="0" err="1"/>
              <a:t>activity</a:t>
            </a:r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AFF526E-7905-9F16-CE6C-07D7D99FA29A}"/>
              </a:ext>
            </a:extLst>
          </p:cNvPr>
          <p:cNvSpPr txBox="1"/>
          <p:nvPr/>
        </p:nvSpPr>
        <p:spPr>
          <a:xfrm>
            <a:off x="548640" y="1059752"/>
            <a:ext cx="1007328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 err="1"/>
              <a:t>Improving</a:t>
            </a:r>
            <a:r>
              <a:rPr lang="fr-FR" sz="2000" dirty="0"/>
              <a:t> </a:t>
            </a:r>
            <a:r>
              <a:rPr lang="fr-FR" sz="2000" dirty="0" err="1"/>
              <a:t>orbit</a:t>
            </a:r>
            <a:r>
              <a:rPr lang="fr-FR" sz="2000" dirty="0"/>
              <a:t> </a:t>
            </a:r>
            <a:r>
              <a:rPr lang="fr-FR" sz="2000" dirty="0" err="1"/>
              <a:t>determination</a:t>
            </a:r>
            <a:r>
              <a:rPr lang="fr-FR" sz="2000" dirty="0"/>
              <a:t>:</a:t>
            </a:r>
          </a:p>
          <a:p>
            <a:r>
              <a:rPr lang="fr-FR" sz="2000" dirty="0"/>
              <a:t>Gravity </a:t>
            </a:r>
            <a:r>
              <a:rPr lang="fr-FR" sz="2000" dirty="0" err="1"/>
              <a:t>field</a:t>
            </a:r>
            <a:r>
              <a:rPr lang="fr-FR" sz="2000" dirty="0"/>
              <a:t>, </a:t>
            </a:r>
            <a:r>
              <a:rPr lang="fr-FR" sz="2000" dirty="0" err="1"/>
              <a:t>reference</a:t>
            </a:r>
            <a:r>
              <a:rPr lang="fr-FR" sz="2000" dirty="0"/>
              <a:t> system (ITRF2020), Solar radiation </a:t>
            </a:r>
            <a:r>
              <a:rPr lang="fr-FR" sz="2000" dirty="0" err="1"/>
              <a:t>modelling</a:t>
            </a:r>
            <a:r>
              <a:rPr lang="fr-FR" sz="2000" dirty="0"/>
              <a:t>, </a:t>
            </a:r>
            <a:r>
              <a:rPr lang="fr-FR" sz="2000" dirty="0" err="1"/>
              <a:t>Geocenter</a:t>
            </a:r>
            <a:endParaRPr lang="fr-FR" sz="2000" dirty="0"/>
          </a:p>
          <a:p>
            <a:endParaRPr lang="fr-F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 err="1"/>
              <a:t>Reducing</a:t>
            </a:r>
            <a:r>
              <a:rPr lang="fr-FR" sz="2000" dirty="0"/>
              <a:t> </a:t>
            </a:r>
            <a:r>
              <a:rPr lang="fr-FR" sz="2000" dirty="0" err="1"/>
              <a:t>systematic</a:t>
            </a:r>
            <a:r>
              <a:rPr lang="fr-FR" sz="2000" dirty="0"/>
              <a:t> </a:t>
            </a:r>
            <a:r>
              <a:rPr lang="fr-FR" sz="2000" dirty="0" err="1"/>
              <a:t>errors</a:t>
            </a:r>
            <a:r>
              <a:rPr lang="fr-FR" sz="2000" dirty="0"/>
              <a:t>:</a:t>
            </a:r>
          </a:p>
          <a:p>
            <a:r>
              <a:rPr lang="fr-FR" sz="2000" dirty="0" err="1"/>
              <a:t>Using</a:t>
            </a:r>
            <a:r>
              <a:rPr lang="fr-FR" sz="2000" dirty="0"/>
              <a:t> </a:t>
            </a:r>
            <a:r>
              <a:rPr lang="fr-FR" sz="2000" dirty="0" err="1"/>
              <a:t>extenral</a:t>
            </a:r>
            <a:r>
              <a:rPr lang="fr-FR" sz="2000" dirty="0"/>
              <a:t> information (</a:t>
            </a:r>
            <a:r>
              <a:rPr lang="fr-FR" sz="2000" dirty="0" err="1"/>
              <a:t>eg</a:t>
            </a:r>
            <a:r>
              <a:rPr lang="fr-FR" sz="2000" dirty="0"/>
              <a:t> GNSS) to </a:t>
            </a:r>
            <a:r>
              <a:rPr lang="fr-FR" sz="2000" dirty="0" err="1"/>
              <a:t>better</a:t>
            </a:r>
            <a:r>
              <a:rPr lang="fr-FR" sz="2000" dirty="0"/>
              <a:t> model the DORIS USO </a:t>
            </a:r>
            <a:r>
              <a:rPr lang="fr-FR" sz="2000" dirty="0" err="1"/>
              <a:t>behaviour</a:t>
            </a:r>
            <a:r>
              <a:rPr lang="fr-FR" sz="2000" dirty="0"/>
              <a:t>  on </a:t>
            </a:r>
            <a:r>
              <a:rPr lang="fr-FR" sz="2000" dirty="0" err="1"/>
              <a:t>orbit</a:t>
            </a:r>
            <a:endParaRPr lang="fr-FR" sz="2000" dirty="0"/>
          </a:p>
          <a:p>
            <a:endParaRPr lang="fr-FR" sz="2000" dirty="0"/>
          </a:p>
          <a:p>
            <a:endParaRPr lang="fr-FR" sz="2000" dirty="0"/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fr-FR" sz="2000" dirty="0">
                <a:sym typeface="Wingdings" panose="05000000000000000000" pitchFamily="2" charset="2"/>
              </a:rPr>
              <a:t>IDS </a:t>
            </a:r>
            <a:r>
              <a:rPr lang="fr-FR" sz="2000" dirty="0" err="1">
                <a:sym typeface="Wingdings" panose="05000000000000000000" pitchFamily="2" charset="2"/>
              </a:rPr>
              <a:t>is</a:t>
            </a:r>
            <a:r>
              <a:rPr lang="fr-FR" sz="2000" dirty="0">
                <a:sym typeface="Wingdings" panose="05000000000000000000" pitchFamily="2" charset="2"/>
              </a:rPr>
              <a:t> setting up </a:t>
            </a:r>
            <a:r>
              <a:rPr lang="fr-FR" sz="2000" dirty="0" err="1">
                <a:sym typeface="Wingdings" panose="05000000000000000000" pitchFamily="2" charset="2"/>
              </a:rPr>
              <a:t>two</a:t>
            </a:r>
            <a:r>
              <a:rPr lang="fr-FR" sz="2000" dirty="0">
                <a:sym typeface="Wingdings" panose="05000000000000000000" pitchFamily="2" charset="2"/>
              </a:rPr>
              <a:t> new </a:t>
            </a:r>
            <a:r>
              <a:rPr lang="fr-FR" sz="2000" dirty="0" err="1">
                <a:sym typeface="Wingdings" panose="05000000000000000000" pitchFamily="2" charset="2"/>
              </a:rPr>
              <a:t>Working</a:t>
            </a:r>
            <a:r>
              <a:rPr lang="fr-FR" sz="2000" dirty="0">
                <a:sym typeface="Wingdings" panose="05000000000000000000" pitchFamily="2" charset="2"/>
              </a:rPr>
              <a:t> Groups</a:t>
            </a:r>
          </a:p>
          <a:p>
            <a:endParaRPr lang="fr-FR" sz="2000" dirty="0">
              <a:sym typeface="Wingdings" panose="05000000000000000000" pitchFamily="2" charset="2"/>
            </a:endParaRPr>
          </a:p>
          <a:p>
            <a:r>
              <a:rPr lang="en-US" sz="2000" b="1" dirty="0"/>
              <a:t>Working Group Integrated Clock Corrections for DORIS </a:t>
            </a:r>
            <a:r>
              <a:rPr lang="en-US" sz="2000" dirty="0"/>
              <a:t>- Chair: Patrick Schreiner (GFZ)</a:t>
            </a:r>
          </a:p>
          <a:p>
            <a:r>
              <a:rPr lang="en-US" sz="2000" dirty="0"/>
              <a:t>Aim: to deal with the behavior of the DORIS clocks, exploiting DORIS clock co-locations both in space and on ground. </a:t>
            </a:r>
          </a:p>
          <a:p>
            <a:endParaRPr lang="fr-FR" sz="2000" dirty="0"/>
          </a:p>
          <a:p>
            <a:r>
              <a:rPr lang="en-US" sz="2000" b="1" dirty="0"/>
              <a:t>Working Group NRT ionospheric application </a:t>
            </a:r>
            <a:r>
              <a:rPr lang="en-US" sz="2000" dirty="0"/>
              <a:t>- Chair: Ningbo Wang (AIR/CAS)</a:t>
            </a:r>
          </a:p>
          <a:p>
            <a:r>
              <a:rPr lang="en-US" sz="2000" dirty="0"/>
              <a:t>Aim:  broad the use of NRT DORIS data for ionospheric analysis</a:t>
            </a:r>
          </a:p>
          <a:p>
            <a:r>
              <a:rPr lang="en-US" sz="2000" dirty="0"/>
              <a:t>Study based on NRT DORIS data (DORIS RINEX + DIODE orbits with 3-hr latency)</a:t>
            </a:r>
          </a:p>
          <a:p>
            <a:endParaRPr lang="fr-FR" sz="2000" dirty="0"/>
          </a:p>
          <a:p>
            <a:endParaRPr lang="fr-FR" sz="2000" dirty="0"/>
          </a:p>
        </p:txBody>
      </p:sp>
      <p:graphicFrame>
        <p:nvGraphicFramePr>
          <p:cNvPr id="3" name="Object 17">
            <a:extLst>
              <a:ext uri="{FF2B5EF4-FFF2-40B4-BE49-F238E27FC236}">
                <a16:creationId xmlns:a16="http://schemas.microsoft.com/office/drawing/2014/main" id="{F2703D61-B872-0891-4E5A-647359B7C3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9435629"/>
              </p:ext>
            </p:extLst>
          </p:nvPr>
        </p:nvGraphicFramePr>
        <p:xfrm>
          <a:off x="10621926" y="144478"/>
          <a:ext cx="1367360" cy="1385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2" imgW="2857899" imgH="2895238" progId="MSPhotoEd.3">
                  <p:embed/>
                </p:oleObj>
              </mc:Choice>
              <mc:Fallback>
                <p:oleObj name="Photo Editor Photo" r:id="rId2" imgW="2857899" imgH="2895238" progId="MSPhotoEd.3">
                  <p:embed/>
                  <p:pic>
                    <p:nvPicPr>
                      <p:cNvPr id="3" name="Object 17">
                        <a:extLst>
                          <a:ext uri="{FF2B5EF4-FFF2-40B4-BE49-F238E27FC236}">
                            <a16:creationId xmlns:a16="http://schemas.microsoft.com/office/drawing/2014/main" id="{59782504-9F96-075A-35B1-77930D67F0D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21926" y="144478"/>
                        <a:ext cx="1367360" cy="13857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10">
            <a:extLst>
              <a:ext uri="{FF2B5EF4-FFF2-40B4-BE49-F238E27FC236}">
                <a16:creationId xmlns:a16="http://schemas.microsoft.com/office/drawing/2014/main" id="{90DE0617-3BAC-6C6E-DFA7-049F39B09C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9689" y="5532437"/>
            <a:ext cx="2542311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2040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83AD2326-C995-94DF-A0B7-294DDC6BE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fr-FR" dirty="0"/>
              <a:t>Perspectives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AFF526E-7905-9F16-CE6C-07D7D99FA29A}"/>
              </a:ext>
            </a:extLst>
          </p:cNvPr>
          <p:cNvSpPr txBox="1"/>
          <p:nvPr/>
        </p:nvSpPr>
        <p:spPr>
          <a:xfrm>
            <a:off x="976422" y="1095265"/>
            <a:ext cx="9786257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/>
              <a:t>NRT DORIS data (</a:t>
            </a:r>
            <a:r>
              <a:rPr lang="fr-FR" sz="2000" dirty="0" err="1"/>
              <a:t>measurements</a:t>
            </a:r>
            <a:r>
              <a:rPr lang="fr-FR" sz="2000" dirty="0"/>
              <a:t> + DIODE </a:t>
            </a:r>
            <a:r>
              <a:rPr lang="fr-FR" sz="2000" dirty="0" err="1"/>
              <a:t>orbits</a:t>
            </a:r>
            <a:r>
              <a:rPr lang="fr-FR" sz="2000" dirty="0"/>
              <a:t> &lt; 3hours)</a:t>
            </a:r>
          </a:p>
          <a:p>
            <a:r>
              <a:rPr lang="fr-FR" sz="2000" dirty="0"/>
              <a:t>It opens the </a:t>
            </a:r>
            <a:r>
              <a:rPr lang="fr-FR" sz="2000" dirty="0" err="1"/>
              <a:t>possibility</a:t>
            </a:r>
            <a:r>
              <a:rPr lang="fr-FR" sz="2000" dirty="0"/>
              <a:t> for DORIS to </a:t>
            </a:r>
            <a:r>
              <a:rPr lang="fr-FR" sz="2000" dirty="0" err="1"/>
              <a:t>contribute</a:t>
            </a:r>
            <a:r>
              <a:rPr lang="fr-FR" sz="2000" dirty="0"/>
              <a:t> to the </a:t>
            </a:r>
            <a:r>
              <a:rPr lang="fr-FR" sz="2000" dirty="0" err="1"/>
              <a:t>ionospheric</a:t>
            </a:r>
            <a:r>
              <a:rPr lang="fr-FR" sz="2000" dirty="0"/>
              <a:t> modeling in a short-</a:t>
            </a:r>
            <a:r>
              <a:rPr lang="fr-FR" sz="2000" dirty="0" err="1"/>
              <a:t>term</a:t>
            </a:r>
            <a:r>
              <a:rPr lang="fr-FR" sz="2000" dirty="0"/>
              <a:t> (2-3 </a:t>
            </a:r>
            <a:r>
              <a:rPr lang="fr-FR" sz="2000" dirty="0" err="1"/>
              <a:t>hours</a:t>
            </a:r>
            <a:r>
              <a:rPr lang="fr-FR" sz="2000" dirty="0"/>
              <a:t>) and for the final </a:t>
            </a:r>
            <a:r>
              <a:rPr lang="fr-FR" sz="2000" dirty="0" err="1"/>
              <a:t>products</a:t>
            </a:r>
            <a:endParaRPr lang="fr-FR" sz="2000" dirty="0"/>
          </a:p>
          <a:p>
            <a:endParaRPr lang="fr-F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 err="1"/>
              <a:t>Development</a:t>
            </a:r>
            <a:r>
              <a:rPr lang="fr-FR" sz="2000" dirty="0"/>
              <a:t> of new instrument DORIS NEO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/>
              <a:t>Modern electronical design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/>
              <a:t>Performances at least as good as previous generation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/>
              <a:t>Adaptability for the missions need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/>
              <a:t>High calculation capacity, to improve physical models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/>
              <a:t>Number of signals &gt;8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endParaRPr lang="fr-F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 err="1"/>
              <a:t>Arrival</a:t>
            </a:r>
            <a:r>
              <a:rPr lang="fr-FR" sz="2000" dirty="0"/>
              <a:t> of new people in the DORIS </a:t>
            </a:r>
            <a:r>
              <a:rPr lang="fr-FR" sz="2000" dirty="0" err="1"/>
              <a:t>community</a:t>
            </a:r>
            <a:r>
              <a:rPr lang="fr-FR" sz="2000" dirty="0"/>
              <a:t>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FR" sz="2000" dirty="0"/>
              <a:t>GFZ leads WG </a:t>
            </a:r>
            <a:r>
              <a:rPr lang="fr-FR" sz="2000" dirty="0" err="1"/>
              <a:t>Clock</a:t>
            </a:r>
            <a:endParaRPr lang="fr-FR" sz="20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FR" sz="2000" dirty="0"/>
              <a:t>DGFI-TUM Associate Analysis Center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/>
              <a:t>National Technical University of Athens</a:t>
            </a:r>
            <a:endParaRPr lang="fr-FR" sz="20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FR" sz="2000" dirty="0"/>
              <a:t>IIT Kanpur, </a:t>
            </a:r>
            <a:r>
              <a:rPr lang="fr-FR" sz="2000" dirty="0" err="1"/>
              <a:t>India</a:t>
            </a:r>
            <a:endParaRPr lang="fr-FR" sz="20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FR" sz="2000" dirty="0" err="1"/>
              <a:t>Representatives</a:t>
            </a:r>
            <a:r>
              <a:rPr lang="fr-FR" sz="2000" dirty="0"/>
              <a:t> of the GNSS </a:t>
            </a:r>
            <a:r>
              <a:rPr lang="fr-FR" sz="2000" dirty="0" err="1"/>
              <a:t>community</a:t>
            </a:r>
            <a:endParaRPr lang="fr-FR" sz="2000" dirty="0"/>
          </a:p>
        </p:txBody>
      </p:sp>
      <p:graphicFrame>
        <p:nvGraphicFramePr>
          <p:cNvPr id="6" name="Object 17">
            <a:extLst>
              <a:ext uri="{FF2B5EF4-FFF2-40B4-BE49-F238E27FC236}">
                <a16:creationId xmlns:a16="http://schemas.microsoft.com/office/drawing/2014/main" id="{57B4BA98-99D9-5FE1-E64F-35C0709E10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0987918"/>
              </p:ext>
            </p:extLst>
          </p:nvPr>
        </p:nvGraphicFramePr>
        <p:xfrm>
          <a:off x="10621926" y="144478"/>
          <a:ext cx="1367360" cy="1385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2" imgW="2857899" imgH="2895238" progId="MSPhotoEd.3">
                  <p:embed/>
                </p:oleObj>
              </mc:Choice>
              <mc:Fallback>
                <p:oleObj name="Photo Editor Photo" r:id="rId2" imgW="2857899" imgH="2895238" progId="MSPhotoEd.3">
                  <p:embed/>
                  <p:pic>
                    <p:nvPicPr>
                      <p:cNvPr id="3" name="Object 17">
                        <a:extLst>
                          <a:ext uri="{FF2B5EF4-FFF2-40B4-BE49-F238E27FC236}">
                            <a16:creationId xmlns:a16="http://schemas.microsoft.com/office/drawing/2014/main" id="{F2703D61-B872-0891-4E5A-647359B7C3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21926" y="144478"/>
                        <a:ext cx="1367360" cy="13857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10">
            <a:extLst>
              <a:ext uri="{FF2B5EF4-FFF2-40B4-BE49-F238E27FC236}">
                <a16:creationId xmlns:a16="http://schemas.microsoft.com/office/drawing/2014/main" id="{994E9F3A-C257-C786-EBC0-84363C800B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9689" y="5532437"/>
            <a:ext cx="2542311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5166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73CE7FD1-7288-B0CC-02D2-23100B4DF5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46" y="836894"/>
            <a:ext cx="10646707" cy="5610813"/>
          </a:xfrm>
          <a:prstGeom prst="rect">
            <a:avLst/>
          </a:prstGeom>
        </p:spPr>
      </p:pic>
      <p:graphicFrame>
        <p:nvGraphicFramePr>
          <p:cNvPr id="6" name="Object 17">
            <a:extLst>
              <a:ext uri="{FF2B5EF4-FFF2-40B4-BE49-F238E27FC236}">
                <a16:creationId xmlns:a16="http://schemas.microsoft.com/office/drawing/2014/main" id="{57B4BA98-99D9-5FE1-E64F-35C0709E10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621926" y="144478"/>
          <a:ext cx="1367360" cy="1385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3" imgW="2857899" imgH="2895238" progId="MSPhotoEd.3">
                  <p:embed/>
                </p:oleObj>
              </mc:Choice>
              <mc:Fallback>
                <p:oleObj name="Photo Editor Photo" r:id="rId3" imgW="2857899" imgH="2895238" progId="MSPhotoEd.3">
                  <p:embed/>
                  <p:pic>
                    <p:nvPicPr>
                      <p:cNvPr id="6" name="Object 17">
                        <a:extLst>
                          <a:ext uri="{FF2B5EF4-FFF2-40B4-BE49-F238E27FC236}">
                            <a16:creationId xmlns:a16="http://schemas.microsoft.com/office/drawing/2014/main" id="{57B4BA98-99D9-5FE1-E64F-35C0709E107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21926" y="144478"/>
                        <a:ext cx="1367360" cy="13857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10">
            <a:extLst>
              <a:ext uri="{FF2B5EF4-FFF2-40B4-BE49-F238E27FC236}">
                <a16:creationId xmlns:a16="http://schemas.microsoft.com/office/drawing/2014/main" id="{994E9F3A-C257-C786-EBC0-84363C800B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9689" y="5532437"/>
            <a:ext cx="2542311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58189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372</Words>
  <Application>Microsoft Office PowerPoint</Application>
  <PresentationFormat>Grand écran</PresentationFormat>
  <Paragraphs>55</Paragraphs>
  <Slides>5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Wingdings</vt:lpstr>
      <vt:lpstr>Thème Office</vt:lpstr>
      <vt:lpstr>Photo Editor Photo</vt:lpstr>
      <vt:lpstr>IDS Workshop 2024</vt:lpstr>
      <vt:lpstr>DORIS system</vt:lpstr>
      <vt:lpstr>IDS activity</vt:lpstr>
      <vt:lpstr>Perspectives</vt:lpstr>
      <vt:lpstr>Présentation PowerPoint</vt:lpstr>
    </vt:vector>
  </TitlesOfParts>
  <Company>CLS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Soudarin Laurent</dc:creator>
  <cp:lastModifiedBy>Soudarin Laurent</cp:lastModifiedBy>
  <cp:revision>2</cp:revision>
  <dcterms:created xsi:type="dcterms:W3CDTF">2024-09-06T07:39:54Z</dcterms:created>
  <dcterms:modified xsi:type="dcterms:W3CDTF">2024-09-06T08:48:27Z</dcterms:modified>
</cp:coreProperties>
</file>