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83" r:id="rId3"/>
    <p:sldId id="1287" r:id="rId4"/>
    <p:sldId id="284" r:id="rId5"/>
    <p:sldId id="261" r:id="rId6"/>
    <p:sldId id="262" r:id="rId7"/>
    <p:sldId id="370" r:id="rId8"/>
    <p:sldId id="1286" r:id="rId9"/>
    <p:sldId id="260" r:id="rId10"/>
    <p:sldId id="258" r:id="rId11"/>
    <p:sldId id="259"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jspdZQpSzEik7NDgqNjdvjFcbo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CC72F6-11C1-4C86-BD09-DEE3E9294AC3}" type="slidenum">
              <a:rPr lang="en-GB" smtClean="0"/>
              <a:t>2</a:t>
            </a:fld>
            <a:endParaRPr lang="en-GB"/>
          </a:p>
        </p:txBody>
      </p:sp>
    </p:spTree>
    <p:extLst>
      <p:ext uri="{BB962C8B-B14F-4D97-AF65-F5344CB8AC3E}">
        <p14:creationId xmlns:p14="http://schemas.microsoft.com/office/powerpoint/2010/main" val="379962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b82ed1ffb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b82ed1ffb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43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31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1438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5"/>
          <p:cNvPicPr preferRelativeResize="0"/>
          <p:nvPr/>
        </p:nvPicPr>
        <p:blipFill rotWithShape="1">
          <a:blip r:embed="rId2">
            <a:alphaModFix/>
          </a:blip>
          <a:srcRect/>
          <a:stretch/>
        </p:blipFill>
        <p:spPr>
          <a:xfrm>
            <a:off x="381" y="643"/>
            <a:ext cx="12191237" cy="6856713"/>
          </a:xfrm>
          <a:prstGeom prst="rect">
            <a:avLst/>
          </a:prstGeom>
          <a:noFill/>
          <a:ln>
            <a:noFill/>
          </a:ln>
        </p:spPr>
      </p:pic>
      <p:sp>
        <p:nvSpPr>
          <p:cNvPr id="18" name="Google Shape;18;p5"/>
          <p:cNvSpPr txBox="1"/>
          <p:nvPr/>
        </p:nvSpPr>
        <p:spPr>
          <a:xfrm>
            <a:off x="94531" y="1400758"/>
            <a:ext cx="1081485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lt1"/>
                </a:solidFill>
                <a:latin typeface="Arial"/>
                <a:ea typeface="Arial"/>
                <a:cs typeface="Arial"/>
                <a:sym typeface="Arial"/>
              </a:rPr>
              <a:t>30 Years of Progress in Radar Altimetry Symposium</a:t>
            </a:r>
            <a:endParaRPr sz="2400">
              <a:solidFill>
                <a:schemeClr val="lt1"/>
              </a:solidFill>
              <a:latin typeface="Arial"/>
              <a:ea typeface="Arial"/>
              <a:cs typeface="Arial"/>
              <a:sym typeface="Arial"/>
            </a:endParaRPr>
          </a:p>
          <a:p>
            <a:pPr marL="0" marR="0" lvl="0" indent="0" algn="l" rtl="0">
              <a:spcBef>
                <a:spcPts val="0"/>
              </a:spcBef>
              <a:spcAft>
                <a:spcPts val="0"/>
              </a:spcAft>
              <a:buNone/>
            </a:pPr>
            <a:r>
              <a:rPr lang="en-US" sz="2000">
                <a:solidFill>
                  <a:schemeClr val="lt1"/>
                </a:solidFill>
                <a:latin typeface="Arial"/>
                <a:ea typeface="Arial"/>
                <a:cs typeface="Arial"/>
                <a:sym typeface="Arial"/>
              </a:rPr>
              <a:t>2-7 September 2024 | Montpellier, France</a:t>
            </a:r>
            <a:endParaRPr sz="1800">
              <a:solidFill>
                <a:schemeClr val="lt1"/>
              </a:solidFill>
              <a:latin typeface="Calibri"/>
              <a:ea typeface="Calibri"/>
              <a:cs typeface="Calibri"/>
              <a:sym typeface="Calibri"/>
            </a:endParaRPr>
          </a:p>
        </p:txBody>
      </p:sp>
      <p:cxnSp>
        <p:nvCxnSpPr>
          <p:cNvPr id="19" name="Google Shape;19;p5"/>
          <p:cNvCxnSpPr/>
          <p:nvPr/>
        </p:nvCxnSpPr>
        <p:spPr>
          <a:xfrm>
            <a:off x="307571" y="4333558"/>
            <a:ext cx="11513127" cy="0"/>
          </a:xfrm>
          <a:prstGeom prst="straightConnector1">
            <a:avLst/>
          </a:prstGeom>
          <a:noFill/>
          <a:ln w="9525" cap="flat" cmpd="sng">
            <a:solidFill>
              <a:schemeClr val="accent5"/>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nnholdsside">
    <p:bg>
      <p:bgPr>
        <a:solidFill>
          <a:srgbClr val="F7F8F9"/>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E90254-1DEC-4636-983F-1FA4F194C451}"/>
              </a:ext>
            </a:extLst>
          </p:cNvPr>
          <p:cNvSpPr/>
          <p:nvPr/>
        </p:nvSpPr>
        <p:spPr>
          <a:xfrm>
            <a:off x="0" y="0"/>
            <a:ext cx="12267773" cy="1371600"/>
          </a:xfrm>
          <a:prstGeom prst="rect">
            <a:avLst/>
          </a:prstGeom>
          <a:solidFill>
            <a:srgbClr val="EAEAE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4">
            <a:extLst>
              <a:ext uri="{FF2B5EF4-FFF2-40B4-BE49-F238E27FC236}">
                <a16:creationId xmlns:a16="http://schemas.microsoft.com/office/drawing/2014/main" id="{57E136A5-495C-52E2-D6CE-75E29C7BC885}"/>
              </a:ext>
            </a:extLst>
          </p:cNvPr>
          <p:cNvSpPr/>
          <p:nvPr/>
        </p:nvSpPr>
        <p:spPr>
          <a:xfrm>
            <a:off x="-12271" y="1371600"/>
            <a:ext cx="12267773" cy="5486400"/>
          </a:xfrm>
          <a:prstGeom prst="rect">
            <a:avLst/>
          </a:prstGeom>
          <a:solidFill>
            <a:srgbClr val="F7F8F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9">
            <a:extLst>
              <a:ext uri="{FF2B5EF4-FFF2-40B4-BE49-F238E27FC236}">
                <a16:creationId xmlns:a16="http://schemas.microsoft.com/office/drawing/2014/main" id="{41A55B94-26D8-05C6-C304-E87A1B8C2680}"/>
              </a:ext>
            </a:extLst>
          </p:cNvPr>
          <p:cNvSpPr txBox="1">
            <a:spLocks noGrp="1"/>
          </p:cNvSpPr>
          <p:nvPr>
            <p:ph type="body" idx="4294967295"/>
          </p:nvPr>
        </p:nvSpPr>
        <p:spPr>
          <a:xfrm>
            <a:off x="288429" y="347115"/>
            <a:ext cx="11492307" cy="310896"/>
          </a:xfrm>
        </p:spPr>
        <p:txBody>
          <a:bodyPr>
            <a:noAutofit/>
          </a:bodyPr>
          <a:lstStyle>
            <a:lvl1pPr>
              <a:defRPr sz="1600" b="1">
                <a:solidFill>
                  <a:srgbClr val="103B33"/>
                </a:solidFill>
                <a:ea typeface="Roboto Condensed" pitchFamily="2"/>
                <a:cs typeface="Roboto Condensed" pitchFamily="2"/>
              </a:defRPr>
            </a:lvl1pPr>
          </a:lstStyle>
          <a:p>
            <a:pPr lvl="0"/>
            <a:r>
              <a:rPr lang="en-US"/>
              <a:t>Click to edit Master text styles</a:t>
            </a:r>
          </a:p>
        </p:txBody>
      </p:sp>
      <p:sp>
        <p:nvSpPr>
          <p:cNvPr id="5" name="Title 1">
            <a:extLst>
              <a:ext uri="{FF2B5EF4-FFF2-40B4-BE49-F238E27FC236}">
                <a16:creationId xmlns:a16="http://schemas.microsoft.com/office/drawing/2014/main" id="{F7FC62E2-0AE5-729E-AB1B-51C3CC3FE9B2}"/>
              </a:ext>
            </a:extLst>
          </p:cNvPr>
          <p:cNvSpPr txBox="1">
            <a:spLocks noGrp="1"/>
          </p:cNvSpPr>
          <p:nvPr>
            <p:ph type="title"/>
          </p:nvPr>
        </p:nvSpPr>
        <p:spPr>
          <a:xfrm>
            <a:off x="288429" y="685800"/>
            <a:ext cx="11492307" cy="630213"/>
          </a:xfrm>
        </p:spPr>
        <p:txBody>
          <a:bodyPr anchor="t"/>
          <a:lstStyle>
            <a:lvl1pPr>
              <a:defRPr>
                <a:solidFill>
                  <a:srgbClr val="00636B"/>
                </a:solidFill>
                <a:ea typeface="Roboto" pitchFamily="2"/>
                <a:cs typeface="Roboto" pitchFamily="2"/>
              </a:defRPr>
            </a:lvl1pPr>
          </a:lstStyle>
          <a:p>
            <a:pPr lvl="0"/>
            <a:r>
              <a:rPr lang="en-US"/>
              <a:t>Click to edit Master title style</a:t>
            </a:r>
            <a:endParaRPr lang="en-ID"/>
          </a:p>
        </p:txBody>
      </p:sp>
      <p:sp>
        <p:nvSpPr>
          <p:cNvPr id="6" name="Text Placeholder 9">
            <a:extLst>
              <a:ext uri="{FF2B5EF4-FFF2-40B4-BE49-F238E27FC236}">
                <a16:creationId xmlns:a16="http://schemas.microsoft.com/office/drawing/2014/main" id="{7000E239-5C86-2934-6C44-DE513A7F7336}"/>
              </a:ext>
            </a:extLst>
          </p:cNvPr>
          <p:cNvSpPr txBox="1">
            <a:spLocks noGrp="1"/>
          </p:cNvSpPr>
          <p:nvPr>
            <p:ph type="body" idx="4294967295"/>
          </p:nvPr>
        </p:nvSpPr>
        <p:spPr>
          <a:xfrm>
            <a:off x="288429" y="1774292"/>
            <a:ext cx="11492307" cy="310896"/>
          </a:xfrm>
        </p:spPr>
        <p:txBody>
          <a:bodyPr>
            <a:noAutofit/>
          </a:bodyPr>
          <a:lstStyle>
            <a:lvl1pPr>
              <a:defRPr sz="1600" b="1">
                <a:solidFill>
                  <a:srgbClr val="00636B"/>
                </a:solidFill>
                <a:ea typeface="Roboto Condensed" pitchFamily="2"/>
                <a:cs typeface="Roboto Condensed" pitchFamily="2"/>
              </a:defRPr>
            </a:lvl1pPr>
          </a:lstStyle>
          <a:p>
            <a:pPr lvl="0"/>
            <a:r>
              <a:rPr lang="en-US"/>
              <a:t>Click to edit Master text styles</a:t>
            </a:r>
          </a:p>
        </p:txBody>
      </p:sp>
      <p:sp>
        <p:nvSpPr>
          <p:cNvPr id="7" name="Text Placeholder 9">
            <a:extLst>
              <a:ext uri="{FF2B5EF4-FFF2-40B4-BE49-F238E27FC236}">
                <a16:creationId xmlns:a16="http://schemas.microsoft.com/office/drawing/2014/main" id="{CCBCF244-1FDC-4362-DC35-9800054EDAE8}"/>
              </a:ext>
            </a:extLst>
          </p:cNvPr>
          <p:cNvSpPr txBox="1">
            <a:spLocks noGrp="1"/>
          </p:cNvSpPr>
          <p:nvPr>
            <p:ph type="body" idx="4294967295"/>
          </p:nvPr>
        </p:nvSpPr>
        <p:spPr>
          <a:xfrm>
            <a:off x="288429" y="2280541"/>
            <a:ext cx="11492307" cy="3891649"/>
          </a:xfrm>
        </p:spPr>
        <p:txBody>
          <a:bodyPr>
            <a:noAutofit/>
          </a:bodyPr>
          <a:lstStyle>
            <a:lvl1pPr>
              <a:defRPr sz="1200">
                <a:solidFill>
                  <a:srgbClr val="103B33"/>
                </a:solidFill>
                <a:latin typeface="Calibri"/>
                <a:ea typeface="Roboto" pitchFamily="2"/>
                <a:cs typeface="Roboto" pitchFamily="2"/>
              </a:defRPr>
            </a:lvl1pPr>
          </a:lstStyle>
          <a:p>
            <a:pPr lvl="0"/>
            <a:r>
              <a:rPr lang="en-US"/>
              <a:t>Click to edit Master text styles</a:t>
            </a:r>
          </a:p>
        </p:txBody>
      </p:sp>
      <p:pic>
        <p:nvPicPr>
          <p:cNvPr id="8" name="Bilde 15" descr="Et bilde som inneholder tekst">
            <a:extLst>
              <a:ext uri="{FF2B5EF4-FFF2-40B4-BE49-F238E27FC236}">
                <a16:creationId xmlns:a16="http://schemas.microsoft.com/office/drawing/2014/main" id="{D4EE6D63-6612-6C69-C61C-50158B1312F0}"/>
              </a:ext>
            </a:extLst>
          </p:cNvPr>
          <p:cNvPicPr>
            <a:picLocks noChangeAspect="1"/>
          </p:cNvPicPr>
          <p:nvPr/>
        </p:nvPicPr>
        <p:blipFill>
          <a:blip r:embed="rId2"/>
          <a:stretch>
            <a:fillRect/>
          </a:stretch>
        </p:blipFill>
        <p:spPr>
          <a:xfrm>
            <a:off x="11181813" y="331351"/>
            <a:ext cx="611184" cy="653320"/>
          </a:xfrm>
          <a:prstGeom prst="rect">
            <a:avLst/>
          </a:prstGeom>
          <a:noFill/>
          <a:ln cap="flat">
            <a:noFill/>
          </a:ln>
        </p:spPr>
      </p:pic>
    </p:spTree>
    <p:extLst>
      <p:ext uri="{BB962C8B-B14F-4D97-AF65-F5344CB8AC3E}">
        <p14:creationId xmlns:p14="http://schemas.microsoft.com/office/powerpoint/2010/main" val="410848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824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pic>
        <p:nvPicPr>
          <p:cNvPr id="21" name="Google Shape;21;p6"/>
          <p:cNvPicPr preferRelativeResize="0"/>
          <p:nvPr/>
        </p:nvPicPr>
        <p:blipFill rotWithShape="1">
          <a:blip r:embed="rId2">
            <a:alphaModFix/>
          </a:blip>
          <a:srcRect/>
          <a:stretch/>
        </p:blipFill>
        <p:spPr>
          <a:xfrm>
            <a:off x="763" y="0"/>
            <a:ext cx="12191237" cy="1028507"/>
          </a:xfrm>
          <a:prstGeom prst="rect">
            <a:avLst/>
          </a:prstGeom>
          <a:noFill/>
          <a:ln>
            <a:noFill/>
          </a:ln>
        </p:spPr>
      </p:pic>
      <p:sp>
        <p:nvSpPr>
          <p:cNvPr id="22" name="Google Shape;22;p6"/>
          <p:cNvSpPr txBox="1">
            <a:spLocks noGrp="1"/>
          </p:cNvSpPr>
          <p:nvPr>
            <p:ph type="body" idx="1"/>
          </p:nvPr>
        </p:nvSpPr>
        <p:spPr>
          <a:xfrm>
            <a:off x="196138" y="1542462"/>
            <a:ext cx="119954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6"/>
          <p:cNvSpPr txBox="1"/>
          <p:nvPr/>
        </p:nvSpPr>
        <p:spPr>
          <a:xfrm>
            <a:off x="111690" y="221865"/>
            <a:ext cx="1196861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30 Years of Progress in Radar Altimetry Symposium</a:t>
            </a:r>
            <a:endParaRPr sz="1600">
              <a:solidFill>
                <a:schemeClr val="lt1"/>
              </a:solidFill>
              <a:latin typeface="Arial"/>
              <a:ea typeface="Arial"/>
              <a:cs typeface="Arial"/>
              <a:sym typeface="Arial"/>
            </a:endParaRPr>
          </a:p>
          <a:p>
            <a:pPr marL="0" marR="0" lvl="0" indent="0" algn="l" rtl="0">
              <a:spcBef>
                <a:spcPts val="0"/>
              </a:spcBef>
              <a:spcAft>
                <a:spcPts val="0"/>
              </a:spcAft>
              <a:buNone/>
            </a:pPr>
            <a:r>
              <a:rPr lang="en-US" sz="1400">
                <a:solidFill>
                  <a:schemeClr val="lt1"/>
                </a:solidFill>
                <a:latin typeface="Arial"/>
                <a:ea typeface="Arial"/>
                <a:cs typeface="Arial"/>
                <a:sym typeface="Arial"/>
              </a:rPr>
              <a:t>2-7 September 2024 | Montpellier, France</a:t>
            </a:r>
            <a:endParaRPr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3"/>
          <p:cNvSpPr>
            <a:spLocks noGrp="1"/>
          </p:cNvSpPr>
          <p:nvPr>
            <p:ph type="pic" idx="2"/>
          </p:nvPr>
        </p:nvSpPr>
        <p:spPr>
          <a:xfrm>
            <a:off x="5183188" y="987425"/>
            <a:ext cx="6172200" cy="4873625"/>
          </a:xfrm>
          <a:prstGeom prst="rect">
            <a:avLst/>
          </a:prstGeom>
          <a:noFill/>
          <a:ln>
            <a:noFill/>
          </a:ln>
        </p:spPr>
      </p:sp>
      <p:sp>
        <p:nvSpPr>
          <p:cNvPr id="67" name="Google Shape;67;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p:nvPr/>
        </p:nvSpPr>
        <p:spPr>
          <a:xfrm>
            <a:off x="161841" y="3343728"/>
            <a:ext cx="565255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Operational Oceanography Sessions</a:t>
            </a:r>
            <a:endParaRPr/>
          </a:p>
          <a:p>
            <a:pPr marL="0" marR="0" lvl="0" indent="0" algn="l" rtl="0">
              <a:spcBef>
                <a:spcPts val="0"/>
              </a:spcBef>
              <a:spcAft>
                <a:spcPts val="0"/>
              </a:spcAft>
              <a:buNone/>
            </a:pPr>
            <a:r>
              <a:rPr lang="en-US" sz="2800">
                <a:solidFill>
                  <a:schemeClr val="lt1"/>
                </a:solidFill>
                <a:latin typeface="Arial"/>
                <a:ea typeface="Arial"/>
                <a:cs typeface="Arial"/>
                <a:sym typeface="Arial"/>
              </a:rPr>
              <a:t>Summary of Recommendations</a:t>
            </a:r>
            <a:endParaRPr/>
          </a:p>
        </p:txBody>
      </p:sp>
      <p:sp>
        <p:nvSpPr>
          <p:cNvPr id="88" name="Google Shape;88;p1"/>
          <p:cNvSpPr txBox="1"/>
          <p:nvPr/>
        </p:nvSpPr>
        <p:spPr>
          <a:xfrm>
            <a:off x="264974" y="5521962"/>
            <a:ext cx="7109860"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Arial"/>
                <a:ea typeface="Arial"/>
                <a:cs typeface="Arial"/>
                <a:sym typeface="Arial"/>
              </a:rPr>
              <a:t>Sarah Gille</a:t>
            </a:r>
            <a:r>
              <a:rPr lang="en-US" sz="2000" b="1" i="1" baseline="30000">
                <a:solidFill>
                  <a:schemeClr val="lt1"/>
                </a:solidFill>
                <a:latin typeface="Arial"/>
                <a:ea typeface="Arial"/>
                <a:cs typeface="Arial"/>
                <a:sym typeface="Arial"/>
              </a:rPr>
              <a:t>1</a:t>
            </a:r>
            <a:endParaRPr/>
          </a:p>
          <a:p>
            <a:pPr marL="0" marR="0" lvl="0" indent="0" algn="l" rtl="0">
              <a:spcBef>
                <a:spcPts val="0"/>
              </a:spcBef>
              <a:spcAft>
                <a:spcPts val="0"/>
              </a:spcAft>
              <a:buNone/>
            </a:pPr>
            <a:r>
              <a:rPr lang="en-US" sz="2000" b="1" i="1">
                <a:solidFill>
                  <a:schemeClr val="lt1"/>
                </a:solidFill>
                <a:latin typeface="Arial"/>
                <a:ea typeface="Arial"/>
                <a:cs typeface="Arial"/>
                <a:sym typeface="Arial"/>
              </a:rPr>
              <a:t>Deirdre Byrne</a:t>
            </a:r>
            <a:r>
              <a:rPr lang="en-US" sz="2000" b="1" i="1" baseline="30000">
                <a:solidFill>
                  <a:schemeClr val="lt1"/>
                </a:solidFill>
                <a:latin typeface="Arial"/>
                <a:ea typeface="Arial"/>
                <a:cs typeface="Arial"/>
                <a:sym typeface="Arial"/>
              </a:rPr>
              <a:t>2</a:t>
            </a:r>
            <a:endParaRPr/>
          </a:p>
          <a:p>
            <a:pPr marL="0" marR="0" lvl="0" indent="0" algn="l" rtl="0">
              <a:spcBef>
                <a:spcPts val="0"/>
              </a:spcBef>
              <a:spcAft>
                <a:spcPts val="0"/>
              </a:spcAft>
              <a:buNone/>
            </a:pPr>
            <a:r>
              <a:rPr lang="en-US" sz="1400" b="1" i="1" baseline="30000">
                <a:solidFill>
                  <a:schemeClr val="lt1"/>
                </a:solidFill>
                <a:latin typeface="Arial"/>
                <a:ea typeface="Arial"/>
                <a:cs typeface="Arial"/>
                <a:sym typeface="Arial"/>
              </a:rPr>
              <a:t>1</a:t>
            </a:r>
            <a:r>
              <a:rPr lang="en-US" sz="1400" b="1" i="1">
                <a:solidFill>
                  <a:schemeClr val="lt1"/>
                </a:solidFill>
                <a:latin typeface="Arial"/>
                <a:ea typeface="Arial"/>
                <a:cs typeface="Arial"/>
                <a:sym typeface="Arial"/>
              </a:rPr>
              <a:t>University of California San Diego, Scripps Institution of Oceanography</a:t>
            </a:r>
            <a:endParaRPr/>
          </a:p>
          <a:p>
            <a:pPr marL="0" marR="0" lvl="0" indent="0" algn="l" rtl="0">
              <a:spcBef>
                <a:spcPts val="0"/>
              </a:spcBef>
              <a:spcAft>
                <a:spcPts val="0"/>
              </a:spcAft>
              <a:buNone/>
            </a:pPr>
            <a:r>
              <a:rPr lang="en-US" sz="1400" b="1" i="1" baseline="30000">
                <a:solidFill>
                  <a:schemeClr val="lt1"/>
                </a:solidFill>
                <a:latin typeface="Arial"/>
                <a:ea typeface="Arial"/>
                <a:cs typeface="Arial"/>
                <a:sym typeface="Arial"/>
              </a:rPr>
              <a:t>2</a:t>
            </a:r>
            <a:r>
              <a:rPr lang="en-US" sz="1400" b="1" i="1">
                <a:solidFill>
                  <a:schemeClr val="lt1"/>
                </a:solidFill>
                <a:latin typeface="Arial"/>
                <a:ea typeface="Arial"/>
                <a:cs typeface="Arial"/>
                <a:sym typeface="Arial"/>
              </a:rPr>
              <a:t>US NOAA, Center for Satellite Applications and Research, Laboratory for Satellite Altimetry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p:nvPr/>
        </p:nvSpPr>
        <p:spPr>
          <a:xfrm>
            <a:off x="284865" y="1187214"/>
            <a:ext cx="11670900" cy="5633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venir"/>
                <a:ea typeface="Avenir"/>
                <a:cs typeface="Avenir"/>
                <a:sym typeface="Avenir"/>
              </a:rPr>
              <a:t>Operational oceanography has found more maritime applications than we imagined - too many to try and list today. – </a:t>
            </a:r>
            <a:r>
              <a:rPr lang="en-US" sz="2000" i="1">
                <a:solidFill>
                  <a:schemeClr val="dk1"/>
                </a:solidFill>
                <a:latin typeface="Avenir"/>
                <a:ea typeface="Avenir"/>
                <a:cs typeface="Avenir"/>
                <a:sym typeface="Avenir"/>
              </a:rPr>
              <a:t>David Griffin</a:t>
            </a:r>
            <a:endParaRPr/>
          </a:p>
          <a:p>
            <a:pPr marL="457200" marR="0" lvl="1" indent="0" algn="just" rtl="0">
              <a:spcBef>
                <a:spcPts val="0"/>
              </a:spcBef>
              <a:spcAft>
                <a:spcPts val="0"/>
              </a:spcAft>
              <a:buNone/>
            </a:pPr>
            <a:endParaRPr sz="2000" b="0" i="0" u="none" strike="noStrike" cap="none">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need altimetry to push into challenging areas, e.g. where the observing capabilities (both remote-sensing and </a:t>
            </a:r>
            <a:r>
              <a:rPr lang="en-US" sz="2000" i="1">
                <a:solidFill>
                  <a:schemeClr val="dk1"/>
                </a:solidFill>
                <a:latin typeface="Avenir"/>
                <a:ea typeface="Avenir"/>
                <a:cs typeface="Avenir"/>
                <a:sym typeface="Avenir"/>
              </a:rPr>
              <a:t>in situ</a:t>
            </a:r>
            <a:r>
              <a:rPr lang="en-US" sz="2000">
                <a:solidFill>
                  <a:schemeClr val="dk1"/>
                </a:solidFill>
                <a:latin typeface="Avenir"/>
                <a:ea typeface="Avenir"/>
                <a:cs typeface="Avenir"/>
                <a:sym typeface="Avenir"/>
              </a:rPr>
              <a:t>) are limited.  SWOT-like altimetry is particularly valuable.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need more / better high-resolution coverage in subpolar regions where the radius of deformation gets small.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GRACE is underutilized for coastal applications. More information can be extracted! GRACE data are surprisingly useful in some coastal regions.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Keep improving corrections (e.g., wet tropospheric, tides)! Different corrections should be considered and distributed to the community for evaluation, for SWOT and other new types of missions.</a:t>
            </a:r>
            <a:endParaRPr sz="2000">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must continue to foster engagement and training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Combining SWOT with other high resolution coastal data, e.g., HF radar, can help maximize its utility in operational marine applications such as marine traffic. This should be leveraged.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Operational oceanography should definitely continue to be supported.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Open Science is important. Require it as much as possible.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DEI / EDI is more than a catchphrase!  It needs our active support. Every one of us.</a:t>
            </a:r>
            <a:endParaRPr/>
          </a:p>
        </p:txBody>
      </p:sp>
      <p:sp>
        <p:nvSpPr>
          <p:cNvPr id="100" name="Google Shape;100;p3"/>
          <p:cNvSpPr/>
          <p:nvPr/>
        </p:nvSpPr>
        <p:spPr>
          <a:xfrm>
            <a:off x="0" y="2023872"/>
            <a:ext cx="12192000" cy="6096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p:nvPr/>
        </p:nvSpPr>
        <p:spPr>
          <a:xfrm>
            <a:off x="284865" y="1187214"/>
            <a:ext cx="11670900" cy="5633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venir"/>
                <a:ea typeface="Avenir"/>
                <a:cs typeface="Avenir"/>
                <a:sym typeface="Avenir"/>
              </a:rPr>
              <a:t>Operational oceanography has found more maritime applications than we imagined - too many to try and list today. – </a:t>
            </a:r>
            <a:r>
              <a:rPr lang="en-US" sz="2000" i="1">
                <a:solidFill>
                  <a:schemeClr val="dk1"/>
                </a:solidFill>
                <a:latin typeface="Avenir"/>
                <a:ea typeface="Avenir"/>
                <a:cs typeface="Avenir"/>
                <a:sym typeface="Avenir"/>
              </a:rPr>
              <a:t>David Griffin</a:t>
            </a:r>
            <a:endParaRPr/>
          </a:p>
          <a:p>
            <a:pPr marL="457200" marR="0" lvl="1" indent="0" algn="just" rtl="0">
              <a:spcBef>
                <a:spcPts val="0"/>
              </a:spcBef>
              <a:spcAft>
                <a:spcPts val="0"/>
              </a:spcAft>
              <a:buNone/>
            </a:pPr>
            <a:endParaRPr sz="2000" b="0" i="0" u="none" strike="noStrike" cap="none">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need altimetry to push into challenging areas, e.g. where the observing capabilities (both remote-sensing and </a:t>
            </a:r>
            <a:r>
              <a:rPr lang="en-US" sz="2000" i="1">
                <a:solidFill>
                  <a:schemeClr val="dk1"/>
                </a:solidFill>
                <a:latin typeface="Avenir"/>
                <a:ea typeface="Avenir"/>
                <a:cs typeface="Avenir"/>
                <a:sym typeface="Avenir"/>
              </a:rPr>
              <a:t>in situ</a:t>
            </a:r>
            <a:r>
              <a:rPr lang="en-US" sz="2000">
                <a:solidFill>
                  <a:schemeClr val="dk1"/>
                </a:solidFill>
                <a:latin typeface="Avenir"/>
                <a:ea typeface="Avenir"/>
                <a:cs typeface="Avenir"/>
                <a:sym typeface="Avenir"/>
              </a:rPr>
              <a:t>) are limited.  SWOT-like altimetry is particularly valuable.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need more / better high-resolution coverage in subpolar regions where the radius of deformation gets small.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GRACE is underutilized for coastal applications. More information can be extracted! GRACE data are surprisingly useful in some coastal regions.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Keep improving corrections (e.g., wet tropospheric, tides)! Different corrections should be considered and distributed to the community for evaluation, for SWOT and other new types of missions.</a:t>
            </a:r>
            <a:endParaRPr sz="2000">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We must continue to foster engagement and training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Combining SWOT with other high resolution coastal data, e.g., HF radar, can help maximize its utility in operational marine applications such as marine traffic. This should be leveraged.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Operational oceanography should definitely continue to be supported.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Open Science is important. Require it as much as possible.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DEI / EDI is more than a catchphrase!  It needs our active support. Every one of us.</a:t>
            </a:r>
            <a:endParaRPr/>
          </a:p>
        </p:txBody>
      </p:sp>
      <p:sp>
        <p:nvSpPr>
          <p:cNvPr id="100" name="Google Shape;100;p3"/>
          <p:cNvSpPr/>
          <p:nvPr/>
        </p:nvSpPr>
        <p:spPr>
          <a:xfrm>
            <a:off x="0" y="2023872"/>
            <a:ext cx="12192000" cy="6096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Explosion 1 1">
            <a:extLst>
              <a:ext uri="{FF2B5EF4-FFF2-40B4-BE49-F238E27FC236}">
                <a16:creationId xmlns:a16="http://schemas.microsoft.com/office/drawing/2014/main" id="{767DA356-9FB0-359F-EC6E-09AC00B5F456}"/>
              </a:ext>
            </a:extLst>
          </p:cNvPr>
          <p:cNvSpPr/>
          <p:nvPr/>
        </p:nvSpPr>
        <p:spPr>
          <a:xfrm>
            <a:off x="2385848" y="1008993"/>
            <a:ext cx="7819697" cy="581192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 where are our overlaps with operational </a:t>
            </a:r>
            <a:r>
              <a:rPr lang="en-US" sz="2400" i="1" dirty="0">
                <a:solidFill>
                  <a:schemeClr val="tx1"/>
                </a:solidFill>
              </a:rPr>
              <a:t>hydrology</a:t>
            </a:r>
            <a:r>
              <a:rPr lang="en-US" sz="2400" dirty="0">
                <a:solidFill>
                  <a:schemeClr val="tx1"/>
                </a:solidFill>
              </a:rPr>
              <a:t>? Other than latency, do we have common needs?</a:t>
            </a:r>
          </a:p>
        </p:txBody>
      </p:sp>
    </p:spTree>
    <p:extLst>
      <p:ext uri="{BB962C8B-B14F-4D97-AF65-F5344CB8AC3E}">
        <p14:creationId xmlns:p14="http://schemas.microsoft.com/office/powerpoint/2010/main" val="112530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07E4EC3-521C-222F-7F3E-B111F12BE4ED}"/>
              </a:ext>
            </a:extLst>
          </p:cNvPr>
          <p:cNvCxnSpPr/>
          <p:nvPr/>
        </p:nvCxnSpPr>
        <p:spPr>
          <a:xfrm>
            <a:off x="4886998" y="4209170"/>
            <a:ext cx="2630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9171A14-8521-A97D-53D7-53A8D2D4016C}"/>
              </a:ext>
            </a:extLst>
          </p:cNvPr>
          <p:cNvSpPr txBox="1"/>
          <p:nvPr/>
        </p:nvSpPr>
        <p:spPr>
          <a:xfrm>
            <a:off x="385280" y="2882208"/>
            <a:ext cx="4984279" cy="1631216"/>
          </a:xfrm>
          <a:prstGeom prst="rect">
            <a:avLst/>
          </a:prstGeom>
          <a:noFill/>
        </p:spPr>
        <p:txBody>
          <a:bodyPr wrap="square">
            <a:spAutoFit/>
          </a:bodyPr>
          <a:lstStyle/>
          <a:p>
            <a:pPr marL="285750" indent="-285750" algn="just">
              <a:buFont typeface="Arial" panose="020B0604020202020204" pitchFamily="34" charset="0"/>
              <a:buChar char="•"/>
            </a:pPr>
            <a:r>
              <a:rPr lang="en-GB" sz="2000" dirty="0"/>
              <a:t>Due to high coverage and resolution of KaRIn data </a:t>
            </a:r>
            <a:r>
              <a:rPr lang="en-GB" sz="2000" b="1" dirty="0"/>
              <a:t>we managed to quantify BSCD2000 modelling errors in previously inaccessible area </a:t>
            </a:r>
            <a:r>
              <a:rPr lang="en-GB" sz="2000" dirty="0"/>
              <a:t>(due to country boundaries).</a:t>
            </a:r>
            <a:endParaRPr lang="et-EE" sz="2000" dirty="0"/>
          </a:p>
        </p:txBody>
      </p:sp>
      <p:sp>
        <p:nvSpPr>
          <p:cNvPr id="43" name="TextBox 42">
            <a:extLst>
              <a:ext uri="{FF2B5EF4-FFF2-40B4-BE49-F238E27FC236}">
                <a16:creationId xmlns:a16="http://schemas.microsoft.com/office/drawing/2014/main" id="{5E7EE6EE-1B04-6E91-5E77-2019639D6EA8}"/>
              </a:ext>
            </a:extLst>
          </p:cNvPr>
          <p:cNvSpPr txBox="1"/>
          <p:nvPr/>
        </p:nvSpPr>
        <p:spPr>
          <a:xfrm>
            <a:off x="370041" y="5024777"/>
            <a:ext cx="4962942" cy="1015663"/>
          </a:xfrm>
          <a:prstGeom prst="rect">
            <a:avLst/>
          </a:prstGeom>
          <a:noFill/>
        </p:spPr>
        <p:txBody>
          <a:bodyPr wrap="square">
            <a:spAutoFit/>
          </a:bodyPr>
          <a:lstStyle/>
          <a:p>
            <a:pPr marL="285750" indent="-285750" algn="just">
              <a:buFont typeface="Arial" panose="020B0604020202020204" pitchFamily="34" charset="0"/>
              <a:buChar char="•"/>
            </a:pPr>
            <a:r>
              <a:rPr lang="en-GB" sz="2000" b="1" dirty="0"/>
              <a:t>Shipborne GNSS and ALS </a:t>
            </a:r>
            <a:r>
              <a:rPr lang="en-GB" sz="2000" dirty="0"/>
              <a:t>data used for geoid modelling was also used to assess</a:t>
            </a:r>
            <a:r>
              <a:rPr lang="en-GB" sz="2000" b="1" dirty="0"/>
              <a:t> KaRIn-derived geoidal heights</a:t>
            </a:r>
            <a:r>
              <a:rPr lang="en-GB" sz="2000" dirty="0"/>
              <a:t>.</a:t>
            </a:r>
            <a:endParaRPr lang="et-EE" sz="2000" dirty="0"/>
          </a:p>
        </p:txBody>
      </p:sp>
      <p:grpSp>
        <p:nvGrpSpPr>
          <p:cNvPr id="60" name="Group 59">
            <a:extLst>
              <a:ext uri="{FF2B5EF4-FFF2-40B4-BE49-F238E27FC236}">
                <a16:creationId xmlns:a16="http://schemas.microsoft.com/office/drawing/2014/main" id="{444604B7-BC66-FFAC-CB89-6FA29589B8AC}"/>
              </a:ext>
            </a:extLst>
          </p:cNvPr>
          <p:cNvGrpSpPr/>
          <p:nvPr/>
        </p:nvGrpSpPr>
        <p:grpSpPr>
          <a:xfrm>
            <a:off x="5919142" y="4288937"/>
            <a:ext cx="6191577" cy="2346442"/>
            <a:chOff x="5919142" y="4288937"/>
            <a:chExt cx="6191577" cy="2346442"/>
          </a:xfrm>
        </p:grpSpPr>
        <p:pic>
          <p:nvPicPr>
            <p:cNvPr id="49" name="Picture 48">
              <a:extLst>
                <a:ext uri="{FF2B5EF4-FFF2-40B4-BE49-F238E27FC236}">
                  <a16:creationId xmlns:a16="http://schemas.microsoft.com/office/drawing/2014/main" id="{D5F0F102-CFBB-04A8-0760-8AF46A7BE03E}"/>
                </a:ext>
              </a:extLst>
            </p:cNvPr>
            <p:cNvPicPr>
              <a:picLocks noChangeAspect="1"/>
            </p:cNvPicPr>
            <p:nvPr/>
          </p:nvPicPr>
          <p:blipFill>
            <a:blip r:embed="rId3"/>
            <a:stretch>
              <a:fillRect/>
            </a:stretch>
          </p:blipFill>
          <p:spPr>
            <a:xfrm>
              <a:off x="5919142" y="4288937"/>
              <a:ext cx="6191577" cy="2346442"/>
            </a:xfrm>
            <a:prstGeom prst="rect">
              <a:avLst/>
            </a:prstGeom>
          </p:spPr>
        </p:pic>
        <p:sp>
          <p:nvSpPr>
            <p:cNvPr id="51" name="Rectangle 50">
              <a:extLst>
                <a:ext uri="{FF2B5EF4-FFF2-40B4-BE49-F238E27FC236}">
                  <a16:creationId xmlns:a16="http://schemas.microsoft.com/office/drawing/2014/main" id="{0E3A0351-8BAD-5ABD-DDF7-15948A5280BD}"/>
                </a:ext>
              </a:extLst>
            </p:cNvPr>
            <p:cNvSpPr/>
            <p:nvPr/>
          </p:nvSpPr>
          <p:spPr>
            <a:xfrm>
              <a:off x="6065520" y="4645745"/>
              <a:ext cx="1292352" cy="635057"/>
            </a:xfrm>
            <a:prstGeom prst="rect">
              <a:avLst/>
            </a:prstGeom>
            <a:solidFill>
              <a:srgbClr val="FFFFFF"/>
            </a:solidFill>
            <a:ln w="3175">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Box 51">
              <a:extLst>
                <a:ext uri="{FF2B5EF4-FFF2-40B4-BE49-F238E27FC236}">
                  <a16:creationId xmlns:a16="http://schemas.microsoft.com/office/drawing/2014/main" id="{9ED995E1-856A-A2FC-EEB0-F6CF45F5F4C7}"/>
                </a:ext>
              </a:extLst>
            </p:cNvPr>
            <p:cNvSpPr txBox="1"/>
            <p:nvPr/>
          </p:nvSpPr>
          <p:spPr>
            <a:xfrm>
              <a:off x="6102096" y="4698352"/>
              <a:ext cx="1422400" cy="276999"/>
            </a:xfrm>
            <a:prstGeom prst="rect">
              <a:avLst/>
            </a:prstGeom>
            <a:noFill/>
          </p:spPr>
          <p:txBody>
            <a:bodyPr wrap="square" rtlCol="0">
              <a:spAutoFit/>
            </a:bodyPr>
            <a:lstStyle/>
            <a:p>
              <a:r>
                <a:rPr lang="en-GB" sz="1200" b="1" dirty="0">
                  <a:latin typeface="Helvetica" panose="020B0604020202020204" pitchFamily="34" charset="0"/>
                  <a:ea typeface="Noto Sans JP" panose="020B0200000000000000"/>
                  <a:cs typeface="Helvetica" panose="020B0604020202020204" pitchFamily="34" charset="0"/>
                </a:rPr>
                <a:t>Mean = 6.2 cm</a:t>
              </a:r>
              <a:endParaRPr lang="ru-RU" sz="1200" b="1" dirty="0">
                <a:latin typeface="Helvetica" panose="020B0604020202020204" pitchFamily="34" charset="0"/>
                <a:ea typeface="Noto Sans JP" panose="020B0200000000000000"/>
                <a:cs typeface="Helvetica" panose="020B0604020202020204" pitchFamily="34" charset="0"/>
              </a:endParaRPr>
            </a:p>
          </p:txBody>
        </p:sp>
        <p:sp>
          <p:nvSpPr>
            <p:cNvPr id="53" name="TextBox 52">
              <a:extLst>
                <a:ext uri="{FF2B5EF4-FFF2-40B4-BE49-F238E27FC236}">
                  <a16:creationId xmlns:a16="http://schemas.microsoft.com/office/drawing/2014/main" id="{62C4F3B6-9CE3-2D5D-FC53-0A1C43169695}"/>
                </a:ext>
              </a:extLst>
            </p:cNvPr>
            <p:cNvSpPr txBox="1"/>
            <p:nvPr/>
          </p:nvSpPr>
          <p:spPr>
            <a:xfrm>
              <a:off x="6112890" y="4937944"/>
              <a:ext cx="1281558" cy="276999"/>
            </a:xfrm>
            <a:prstGeom prst="rect">
              <a:avLst/>
            </a:prstGeom>
            <a:noFill/>
          </p:spPr>
          <p:txBody>
            <a:bodyPr wrap="square" rtlCol="0">
              <a:spAutoFit/>
            </a:bodyPr>
            <a:lstStyle/>
            <a:p>
              <a:r>
                <a:rPr lang="en-GB" sz="1200" b="1" dirty="0">
                  <a:latin typeface="Helvetica" panose="020B0604020202020204" pitchFamily="34" charset="0"/>
                  <a:ea typeface="Noto Sans JP" panose="020B0200000000000000"/>
                  <a:cs typeface="Helvetica" panose="020B0604020202020204" pitchFamily="34" charset="0"/>
                </a:rPr>
                <a:t>  SD   = 4.5 cm</a:t>
              </a:r>
              <a:endParaRPr lang="ru-RU" sz="1200" b="1" dirty="0">
                <a:latin typeface="Helvetica" panose="020B0604020202020204" pitchFamily="34" charset="0"/>
                <a:ea typeface="Noto Sans JP" panose="020B0200000000000000"/>
                <a:cs typeface="Helvetica" panose="020B0604020202020204" pitchFamily="34" charset="0"/>
              </a:endParaRPr>
            </a:p>
          </p:txBody>
        </p:sp>
      </p:grpSp>
      <p:sp>
        <p:nvSpPr>
          <p:cNvPr id="59" name="Arrow: Right 58">
            <a:extLst>
              <a:ext uri="{FF2B5EF4-FFF2-40B4-BE49-F238E27FC236}">
                <a16:creationId xmlns:a16="http://schemas.microsoft.com/office/drawing/2014/main" id="{B4A706D1-A99E-BDE7-FD00-48820363E8FF}"/>
              </a:ext>
            </a:extLst>
          </p:cNvPr>
          <p:cNvSpPr/>
          <p:nvPr/>
        </p:nvSpPr>
        <p:spPr>
          <a:xfrm>
            <a:off x="5326822" y="5313991"/>
            <a:ext cx="534344" cy="2963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49">
            <a:extLst>
              <a:ext uri="{FF2B5EF4-FFF2-40B4-BE49-F238E27FC236}">
                <a16:creationId xmlns:a16="http://schemas.microsoft.com/office/drawing/2014/main" id="{D1914622-70B2-E48D-F17F-850E0787E95F}"/>
              </a:ext>
            </a:extLst>
          </p:cNvPr>
          <p:cNvSpPr/>
          <p:nvPr/>
        </p:nvSpPr>
        <p:spPr>
          <a:xfrm>
            <a:off x="7902126" y="4239492"/>
            <a:ext cx="1131926" cy="142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12" descr="A map of the country&#10;&#10;Description automatically generated">
            <a:extLst>
              <a:ext uri="{FF2B5EF4-FFF2-40B4-BE49-F238E27FC236}">
                <a16:creationId xmlns:a16="http://schemas.microsoft.com/office/drawing/2014/main" id="{755BF6F9-B057-45BD-F037-D0858AC61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142" y="1491291"/>
            <a:ext cx="5271866" cy="2944029"/>
          </a:xfrm>
          <a:prstGeom prst="rect">
            <a:avLst/>
          </a:prstGeom>
        </p:spPr>
      </p:pic>
      <p:sp>
        <p:nvSpPr>
          <p:cNvPr id="14" name="Arrow: Right 13">
            <a:extLst>
              <a:ext uri="{FF2B5EF4-FFF2-40B4-BE49-F238E27FC236}">
                <a16:creationId xmlns:a16="http://schemas.microsoft.com/office/drawing/2014/main" id="{FCB0FF33-5147-EE49-8629-2C8B88B90F88}"/>
              </a:ext>
            </a:extLst>
          </p:cNvPr>
          <p:cNvSpPr/>
          <p:nvPr/>
        </p:nvSpPr>
        <p:spPr>
          <a:xfrm>
            <a:off x="5384798" y="3549649"/>
            <a:ext cx="534344" cy="2963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0BDF12BB-216D-1B5E-2395-DD9BEA180896}"/>
              </a:ext>
            </a:extLst>
          </p:cNvPr>
          <p:cNvSpPr txBox="1"/>
          <p:nvPr/>
        </p:nvSpPr>
        <p:spPr>
          <a:xfrm>
            <a:off x="161840" y="1359784"/>
            <a:ext cx="5555296" cy="400110"/>
          </a:xfrm>
          <a:prstGeom prst="rect">
            <a:avLst/>
          </a:prstGeom>
          <a:noFill/>
          <a:ln>
            <a:solidFill>
              <a:schemeClr val="tx1"/>
            </a:solidFill>
          </a:ln>
        </p:spPr>
        <p:txBody>
          <a:bodyPr wrap="square" rtlCol="0">
            <a:spAutoFit/>
          </a:bodyPr>
          <a:lstStyle/>
          <a:p>
            <a:r>
              <a:rPr lang="et-EE" sz="2000" b="1" i="1" u="sng" dirty="0" err="1">
                <a:solidFill>
                  <a:schemeClr val="tx1"/>
                </a:solidFill>
                <a:latin typeface="NotesEsa" panose="02000506030000020004" pitchFamily="2" charset="0"/>
              </a:rPr>
              <a:t>Kupavõh,A</a:t>
            </a:r>
            <a:r>
              <a:rPr lang="en-US" sz="2000" b="1" i="1" baseline="30000" dirty="0">
                <a:solidFill>
                  <a:schemeClr val="tx1"/>
                </a:solidFill>
                <a:latin typeface="NotesEsa" panose="02000506030000020004" pitchFamily="2" charset="0"/>
              </a:rPr>
              <a:t>a</a:t>
            </a:r>
            <a:r>
              <a:rPr lang="et-EE" sz="2000" b="1" i="1" dirty="0">
                <a:solidFill>
                  <a:schemeClr val="tx1"/>
                </a:solidFill>
                <a:latin typeface="NotesEsa" panose="02000506030000020004" pitchFamily="2" charset="0"/>
              </a:rPr>
              <a:t>., </a:t>
            </a:r>
            <a:r>
              <a:rPr lang="et-EE" sz="2000" b="1" i="1" dirty="0" err="1">
                <a:solidFill>
                  <a:schemeClr val="tx1"/>
                </a:solidFill>
                <a:latin typeface="NotesEsa" panose="02000506030000020004" pitchFamily="2" charset="0"/>
              </a:rPr>
              <a:t>Delpeche</a:t>
            </a:r>
            <a:r>
              <a:rPr lang="et-EE" sz="2000" b="1" i="1" dirty="0">
                <a:solidFill>
                  <a:schemeClr val="tx1"/>
                </a:solidFill>
                <a:latin typeface="NotesEsa" panose="02000506030000020004" pitchFamily="2" charset="0"/>
              </a:rPr>
              <a:t>-Ellmann, N</a:t>
            </a:r>
            <a:r>
              <a:rPr lang="en-US" sz="2000" b="1" i="1" baseline="30000" dirty="0">
                <a:solidFill>
                  <a:schemeClr val="tx1"/>
                </a:solidFill>
                <a:latin typeface="NotesEsa" panose="02000506030000020004" pitchFamily="2" charset="0"/>
              </a:rPr>
              <a:t>b</a:t>
            </a:r>
            <a:r>
              <a:rPr lang="et-EE" sz="2000" b="1" i="1" dirty="0">
                <a:solidFill>
                  <a:schemeClr val="tx1"/>
                </a:solidFill>
                <a:latin typeface="NotesEsa" panose="02000506030000020004" pitchFamily="2" charset="0"/>
              </a:rPr>
              <a:t>., Ellmann, A</a:t>
            </a:r>
            <a:r>
              <a:rPr lang="en-US" sz="2000" b="1" i="1" baseline="30000" dirty="0">
                <a:solidFill>
                  <a:schemeClr val="tx1"/>
                </a:solidFill>
                <a:latin typeface="NotesEsa" panose="02000506030000020004" pitchFamily="2" charset="0"/>
              </a:rPr>
              <a:t>a</a:t>
            </a:r>
            <a:r>
              <a:rPr lang="et-EE" sz="2000" b="1" i="1" dirty="0">
                <a:solidFill>
                  <a:schemeClr val="tx1"/>
                </a:solidFill>
                <a:latin typeface="NotesEsa" panose="02000506030000020004" pitchFamily="2" charset="0"/>
              </a:rPr>
              <a:t>.</a:t>
            </a:r>
            <a:endParaRPr lang="en-GB" sz="2000" b="1" i="1" dirty="0">
              <a:solidFill>
                <a:schemeClr val="tx1"/>
              </a:solidFill>
              <a:latin typeface="NotesEsa" panose="02000506030000020004" pitchFamily="2" charset="0"/>
            </a:endParaRPr>
          </a:p>
        </p:txBody>
      </p:sp>
      <p:sp>
        <p:nvSpPr>
          <p:cNvPr id="5" name="TextBox 4">
            <a:extLst>
              <a:ext uri="{FF2B5EF4-FFF2-40B4-BE49-F238E27FC236}">
                <a16:creationId xmlns:a16="http://schemas.microsoft.com/office/drawing/2014/main" id="{4B9260D3-6740-287C-52AA-41B6E3CDB3DD}"/>
              </a:ext>
            </a:extLst>
          </p:cNvPr>
          <p:cNvSpPr txBox="1"/>
          <p:nvPr/>
        </p:nvSpPr>
        <p:spPr>
          <a:xfrm>
            <a:off x="161840" y="1879626"/>
            <a:ext cx="5386025" cy="1100238"/>
          </a:xfrm>
          <a:prstGeom prst="rect">
            <a:avLst/>
          </a:prstGeom>
          <a:noFill/>
          <a:ln>
            <a:solidFill>
              <a:schemeClr val="tx1"/>
            </a:solidFill>
          </a:ln>
        </p:spPr>
        <p:txBody>
          <a:bodyPr wrap="square" rtlCol="0">
            <a:spAutoFit/>
          </a:bodyPr>
          <a:lstStyle/>
          <a:p>
            <a:pPr marL="6350" indent="-6350" algn="ctr">
              <a:lnSpc>
                <a:spcPct val="107000"/>
              </a:lnSpc>
              <a:spcAft>
                <a:spcPts val="800"/>
              </a:spcAft>
            </a:pPr>
            <a:r>
              <a:rPr lang="en-US" sz="1800" kern="0" baseline="30000" dirty="0">
                <a:solidFill>
                  <a:schemeClr val="tx1"/>
                </a:solidFill>
                <a:effectLst/>
                <a:latin typeface="+mj-lt"/>
                <a:ea typeface="Calibri" panose="020F0502020204030204" pitchFamily="34" charset="0"/>
              </a:rPr>
              <a:t>a</a:t>
            </a:r>
            <a:r>
              <a:rPr lang="et-EE" kern="0" baseline="30000" dirty="0">
                <a:solidFill>
                  <a:schemeClr val="tx1"/>
                </a:solidFill>
                <a:latin typeface="+mj-lt"/>
                <a:ea typeface="Calibri" panose="020F0502020204030204" pitchFamily="34" charset="0"/>
              </a:rPr>
              <a:t> </a:t>
            </a:r>
            <a:r>
              <a:rPr lang="en-GB" kern="0" dirty="0">
                <a:solidFill>
                  <a:schemeClr val="tx1"/>
                </a:solidFill>
                <a:effectLst/>
                <a:latin typeface="+mj-lt"/>
                <a:ea typeface="Calibri" panose="020F0502020204030204" pitchFamily="34" charset="0"/>
              </a:rPr>
              <a:t>Department of Civil Engineering and Architecture, Tallinn University of Technology, Estonia</a:t>
            </a:r>
            <a:endParaRPr lang="en-GB" kern="100" dirty="0">
              <a:solidFill>
                <a:schemeClr val="tx1"/>
              </a:solidFill>
              <a:effectLst/>
              <a:latin typeface="+mj-lt"/>
              <a:ea typeface="Calibri" panose="020F0502020204030204" pitchFamily="34" charset="0"/>
            </a:endParaRPr>
          </a:p>
          <a:p>
            <a:pPr marL="6350" indent="-6350" algn="ctr">
              <a:lnSpc>
                <a:spcPct val="107000"/>
              </a:lnSpc>
              <a:spcAft>
                <a:spcPts val="800"/>
              </a:spcAft>
            </a:pPr>
            <a:r>
              <a:rPr lang="en-US" kern="0" baseline="30000" dirty="0">
                <a:solidFill>
                  <a:schemeClr val="tx1"/>
                </a:solidFill>
                <a:effectLst/>
                <a:latin typeface="+mj-lt"/>
                <a:ea typeface="Calibri" panose="020F0502020204030204" pitchFamily="34" charset="0"/>
              </a:rPr>
              <a:t>b</a:t>
            </a:r>
            <a:r>
              <a:rPr lang="en-GB" kern="0" baseline="30000" dirty="0">
                <a:solidFill>
                  <a:schemeClr val="tx1"/>
                </a:solidFill>
                <a:effectLst/>
                <a:latin typeface="+mj-lt"/>
                <a:ea typeface="Calibri" panose="020F0502020204030204" pitchFamily="34" charset="0"/>
              </a:rPr>
              <a:t> </a:t>
            </a:r>
            <a:r>
              <a:rPr lang="en-GB" kern="0" dirty="0">
                <a:solidFill>
                  <a:schemeClr val="tx1"/>
                </a:solidFill>
                <a:effectLst/>
                <a:latin typeface="+mj-lt"/>
                <a:ea typeface="Calibri" panose="020F0502020204030204" pitchFamily="34" charset="0"/>
              </a:rPr>
              <a:t>Department of Cybernetics, Tallinn University of Technology, Estonia</a:t>
            </a:r>
            <a:endParaRPr lang="en-GB" kern="100" dirty="0">
              <a:solidFill>
                <a:schemeClr val="tx1"/>
              </a:solidFill>
              <a:effectLst/>
              <a:latin typeface="+mj-lt"/>
              <a:ea typeface="Calibri" panose="020F0502020204030204" pitchFamily="34" charset="0"/>
            </a:endParaRPr>
          </a:p>
        </p:txBody>
      </p:sp>
    </p:spTree>
    <p:extLst>
      <p:ext uri="{BB962C8B-B14F-4D97-AF65-F5344CB8AC3E}">
        <p14:creationId xmlns:p14="http://schemas.microsoft.com/office/powerpoint/2010/main" val="15494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3" grpId="0"/>
      <p:bldP spid="5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A98F5-AA47-25A9-29AA-9862BABC9E6A}"/>
              </a:ext>
            </a:extLst>
          </p:cNvPr>
          <p:cNvPicPr>
            <a:picLocks noChangeAspect="1"/>
          </p:cNvPicPr>
          <p:nvPr/>
        </p:nvPicPr>
        <p:blipFill>
          <a:blip r:embed="rId2"/>
          <a:stretch>
            <a:fillRect/>
          </a:stretch>
        </p:blipFill>
        <p:spPr>
          <a:xfrm>
            <a:off x="0" y="298665"/>
            <a:ext cx="12191999" cy="6827638"/>
          </a:xfrm>
          <a:prstGeom prst="rect">
            <a:avLst/>
          </a:prstGeom>
        </p:spPr>
      </p:pic>
      <p:sp>
        <p:nvSpPr>
          <p:cNvPr id="4" name="TextBox 3">
            <a:extLst>
              <a:ext uri="{FF2B5EF4-FFF2-40B4-BE49-F238E27FC236}">
                <a16:creationId xmlns:a16="http://schemas.microsoft.com/office/drawing/2014/main" id="{8E2570CC-5EBA-9F9C-0E65-AD97F37AEAB7}"/>
              </a:ext>
            </a:extLst>
          </p:cNvPr>
          <p:cNvSpPr txBox="1"/>
          <p:nvPr/>
        </p:nvSpPr>
        <p:spPr>
          <a:xfrm>
            <a:off x="4761186" y="2995448"/>
            <a:ext cx="5770179" cy="307777"/>
          </a:xfrm>
          <a:prstGeom prst="rect">
            <a:avLst/>
          </a:prstGeom>
          <a:noFill/>
        </p:spPr>
        <p:txBody>
          <a:bodyPr wrap="square" rtlCol="0">
            <a:spAutoFit/>
          </a:bodyPr>
          <a:lstStyle/>
          <a:p>
            <a:r>
              <a:rPr lang="en-US" b="1" dirty="0">
                <a:solidFill>
                  <a:srgbClr val="FF0000"/>
                </a:solidFill>
              </a:rPr>
              <a:t>SO FAR, NO IMPROVEMENT TO SKILL OF NWP</a:t>
            </a:r>
          </a:p>
        </p:txBody>
      </p:sp>
      <p:sp>
        <p:nvSpPr>
          <p:cNvPr id="5" name="TextBox 4">
            <a:extLst>
              <a:ext uri="{FF2B5EF4-FFF2-40B4-BE49-F238E27FC236}">
                <a16:creationId xmlns:a16="http://schemas.microsoft.com/office/drawing/2014/main" id="{CCA0373F-EC54-A70C-18D7-5D997CB4044B}"/>
              </a:ext>
            </a:extLst>
          </p:cNvPr>
          <p:cNvSpPr txBox="1"/>
          <p:nvPr/>
        </p:nvSpPr>
        <p:spPr>
          <a:xfrm>
            <a:off x="7273158" y="4372300"/>
            <a:ext cx="4298732" cy="2308324"/>
          </a:xfrm>
          <a:prstGeom prst="rect">
            <a:avLst/>
          </a:prstGeom>
          <a:noFill/>
        </p:spPr>
        <p:txBody>
          <a:bodyPr wrap="square" rtlCol="0">
            <a:spAutoFit/>
          </a:bodyPr>
          <a:lstStyle/>
          <a:p>
            <a:r>
              <a:rPr lang="en-US" sz="1800" b="1" i="1" dirty="0" err="1">
                <a:solidFill>
                  <a:schemeClr val="tx1"/>
                </a:solidFill>
                <a:effectLst/>
                <a:latin typeface="Calibri" panose="020F0502020204030204" pitchFamily="34" charset="0"/>
              </a:rPr>
              <a:t>Aikaterini</a:t>
            </a:r>
            <a:r>
              <a:rPr lang="en-US" sz="1800" b="1" i="1" dirty="0">
                <a:solidFill>
                  <a:schemeClr val="tx1"/>
                </a:solidFill>
                <a:effectLst/>
                <a:latin typeface="Calibri" panose="020F0502020204030204" pitchFamily="34" charset="0"/>
              </a:rPr>
              <a:t> </a:t>
            </a:r>
            <a:r>
              <a:rPr lang="en-US" sz="1800" b="1" i="1" dirty="0" err="1">
                <a:solidFill>
                  <a:schemeClr val="tx1"/>
                </a:solidFill>
                <a:effectLst/>
                <a:latin typeface="Calibri" panose="020F0502020204030204" pitchFamily="34" charset="0"/>
              </a:rPr>
              <a:t>Anesiadou</a:t>
            </a:r>
            <a:r>
              <a:rPr lang="en-US" sz="1800" b="1" i="1" dirty="0">
                <a:solidFill>
                  <a:schemeClr val="tx1"/>
                </a:solidFill>
                <a:effectLst/>
                <a:latin typeface="Calibri" panose="020F0502020204030204" pitchFamily="34" charset="0"/>
              </a:rPr>
              <a:t> </a:t>
            </a:r>
            <a:endParaRPr lang="en-US" dirty="0">
              <a:solidFill>
                <a:schemeClr val="tx1"/>
              </a:solidFill>
              <a:effectLst/>
            </a:endParaRPr>
          </a:p>
          <a:p>
            <a:r>
              <a:rPr lang="en-US" sz="1800" b="1" i="1" dirty="0">
                <a:solidFill>
                  <a:schemeClr val="tx1"/>
                </a:solidFill>
                <a:effectLst/>
                <a:latin typeface="Calibri" panose="020F0502020204030204" pitchFamily="34" charset="0"/>
              </a:rPr>
              <a:t>ECMWF colleagues:</a:t>
            </a:r>
            <a:br>
              <a:rPr lang="en-US" sz="1800" b="1" i="1" dirty="0">
                <a:solidFill>
                  <a:schemeClr val="tx1"/>
                </a:solidFill>
                <a:effectLst/>
                <a:latin typeface="Calibri" panose="020F0502020204030204" pitchFamily="34" charset="0"/>
              </a:rPr>
            </a:br>
            <a:r>
              <a:rPr lang="en-US" sz="1800" b="1" i="1" dirty="0">
                <a:solidFill>
                  <a:schemeClr val="tx1"/>
                </a:solidFill>
                <a:effectLst/>
                <a:latin typeface="Calibri" panose="020F0502020204030204" pitchFamily="34" charset="0"/>
              </a:rPr>
              <a:t>Noureddine </a:t>
            </a:r>
            <a:r>
              <a:rPr lang="en-US" sz="1800" b="1" i="1" dirty="0" err="1">
                <a:solidFill>
                  <a:schemeClr val="tx1"/>
                </a:solidFill>
                <a:effectLst/>
                <a:latin typeface="Calibri" panose="020F0502020204030204" pitchFamily="34" charset="0"/>
              </a:rPr>
              <a:t>Semane</a:t>
            </a:r>
            <a:r>
              <a:rPr lang="en-US" sz="1800" b="1" i="1" dirty="0">
                <a:solidFill>
                  <a:schemeClr val="tx1"/>
                </a:solidFill>
                <a:effectLst/>
                <a:latin typeface="Calibri" panose="020F0502020204030204" pitchFamily="34" charset="0"/>
              </a:rPr>
              <a:t>, Philip Browne, Sebastien </a:t>
            </a:r>
            <a:r>
              <a:rPr lang="en-US" sz="1800" b="1" i="1" dirty="0" err="1">
                <a:solidFill>
                  <a:schemeClr val="tx1"/>
                </a:solidFill>
                <a:effectLst/>
                <a:latin typeface="Calibri" panose="020F0502020204030204" pitchFamily="34" charset="0"/>
              </a:rPr>
              <a:t>Massart</a:t>
            </a:r>
            <a:r>
              <a:rPr lang="en-US" sz="1800" b="1" i="1" dirty="0">
                <a:solidFill>
                  <a:schemeClr val="tx1"/>
                </a:solidFill>
                <a:effectLst/>
                <a:latin typeface="Calibri" panose="020F0502020204030204" pitchFamily="34" charset="0"/>
              </a:rPr>
              <a:t>, Saleh Abdalla Supervisors:</a:t>
            </a:r>
            <a:br>
              <a:rPr lang="en-US" sz="1800" b="1" i="1" dirty="0">
                <a:solidFill>
                  <a:schemeClr val="tx1"/>
                </a:solidFill>
                <a:effectLst/>
                <a:latin typeface="Calibri" panose="020F0502020204030204" pitchFamily="34" charset="0"/>
              </a:rPr>
            </a:br>
            <a:r>
              <a:rPr lang="en-US" sz="1800" b="1" i="1" dirty="0">
                <a:solidFill>
                  <a:schemeClr val="tx1"/>
                </a:solidFill>
                <a:effectLst/>
                <a:latin typeface="Calibri" panose="020F0502020204030204" pitchFamily="34" charset="0"/>
              </a:rPr>
              <a:t>Sean Healy, Patricia de </a:t>
            </a:r>
            <a:r>
              <a:rPr lang="en-US" sz="1800" b="1" i="1" dirty="0" err="1">
                <a:solidFill>
                  <a:schemeClr val="tx1"/>
                </a:solidFill>
                <a:effectLst/>
                <a:latin typeface="Calibri" panose="020F0502020204030204" pitchFamily="34" charset="0"/>
              </a:rPr>
              <a:t>Rosnay</a:t>
            </a:r>
            <a:r>
              <a:rPr lang="en-US" sz="1800" b="1" i="1" dirty="0">
                <a:solidFill>
                  <a:schemeClr val="tx1"/>
                </a:solidFill>
                <a:effectLst/>
                <a:latin typeface="Calibri" panose="020F0502020204030204" pitchFamily="34" charset="0"/>
              </a:rPr>
              <a:t> (ECMWF) Mentor:</a:t>
            </a:r>
            <a:br>
              <a:rPr lang="en-US" sz="1800" b="1" i="1" dirty="0">
                <a:solidFill>
                  <a:schemeClr val="tx1"/>
                </a:solidFill>
                <a:effectLst/>
                <a:latin typeface="Calibri" panose="020F0502020204030204" pitchFamily="34" charset="0"/>
              </a:rPr>
            </a:br>
            <a:r>
              <a:rPr lang="en-US" sz="1800" b="1" i="1" dirty="0" err="1">
                <a:solidFill>
                  <a:schemeClr val="tx1"/>
                </a:solidFill>
                <a:effectLst/>
                <a:latin typeface="Calibri" panose="020F0502020204030204" pitchFamily="34" charset="0"/>
              </a:rPr>
              <a:t>Jürgen</a:t>
            </a:r>
            <a:r>
              <a:rPr lang="en-US" sz="1800" b="1" i="1" dirty="0">
                <a:solidFill>
                  <a:schemeClr val="tx1"/>
                </a:solidFill>
                <a:effectLst/>
                <a:latin typeface="Calibri" panose="020F0502020204030204" pitchFamily="34" charset="0"/>
              </a:rPr>
              <a:t> </a:t>
            </a:r>
            <a:r>
              <a:rPr lang="en-US" sz="1800" b="1" i="1" dirty="0" err="1">
                <a:solidFill>
                  <a:schemeClr val="tx1"/>
                </a:solidFill>
                <a:effectLst/>
                <a:latin typeface="Calibri" panose="020F0502020204030204" pitchFamily="34" charset="0"/>
              </a:rPr>
              <a:t>Kusche</a:t>
            </a:r>
            <a:r>
              <a:rPr lang="en-US" sz="1800" b="1" i="1" dirty="0">
                <a:solidFill>
                  <a:schemeClr val="tx1"/>
                </a:solidFill>
                <a:effectLst/>
                <a:latin typeface="Calibri" panose="020F0502020204030204" pitchFamily="34" charset="0"/>
              </a:rPr>
              <a:t> (CESOC, University of Bonn) </a:t>
            </a:r>
            <a:endParaRPr lang="en-US" dirty="0">
              <a:solidFill>
                <a:schemeClr val="tx1"/>
              </a:solidFill>
              <a:effectLst/>
            </a:endParaRPr>
          </a:p>
        </p:txBody>
      </p:sp>
    </p:spTree>
    <p:extLst>
      <p:ext uri="{BB962C8B-B14F-4D97-AF65-F5344CB8AC3E}">
        <p14:creationId xmlns:p14="http://schemas.microsoft.com/office/powerpoint/2010/main" val="264220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F24593-1E32-A089-2E5D-A45CDC67EB8D}"/>
              </a:ext>
            </a:extLst>
          </p:cNvPr>
          <p:cNvGrpSpPr/>
          <p:nvPr/>
        </p:nvGrpSpPr>
        <p:grpSpPr>
          <a:xfrm>
            <a:off x="3582629" y="1390151"/>
            <a:ext cx="7053839" cy="5488219"/>
            <a:chOff x="3791744" y="120154"/>
            <a:chExt cx="8201803" cy="6421304"/>
          </a:xfrm>
        </p:grpSpPr>
        <p:pic>
          <p:nvPicPr>
            <p:cNvPr id="4" name="Picture 3">
              <a:extLst>
                <a:ext uri="{FF2B5EF4-FFF2-40B4-BE49-F238E27FC236}">
                  <a16:creationId xmlns:a16="http://schemas.microsoft.com/office/drawing/2014/main" id="{2E259AE4-49E1-F6AF-5ECA-5FD15DB10C20}"/>
                </a:ext>
              </a:extLst>
            </p:cNvPr>
            <p:cNvPicPr>
              <a:picLocks noChangeAspect="1"/>
            </p:cNvPicPr>
            <p:nvPr/>
          </p:nvPicPr>
          <p:blipFill>
            <a:blip r:embed="rId2">
              <a:extLst>
                <a:ext uri="{28A0092B-C50C-407E-A947-70E740481C1C}">
                  <a14:useLocalDpi xmlns:a14="http://schemas.microsoft.com/office/drawing/2010/main" val="0"/>
                </a:ext>
              </a:extLst>
            </a:blip>
            <a:srcRect b="28054"/>
            <a:stretch/>
          </p:blipFill>
          <p:spPr>
            <a:xfrm>
              <a:off x="3791744" y="120154"/>
              <a:ext cx="8201803" cy="5900835"/>
            </a:xfrm>
            <a:prstGeom prst="rect">
              <a:avLst/>
            </a:prstGeom>
          </p:spPr>
        </p:pic>
        <p:pic>
          <p:nvPicPr>
            <p:cNvPr id="5" name="Picture 4">
              <a:extLst>
                <a:ext uri="{FF2B5EF4-FFF2-40B4-BE49-F238E27FC236}">
                  <a16:creationId xmlns:a16="http://schemas.microsoft.com/office/drawing/2014/main" id="{6A452EB7-18DF-6019-A137-E598D6A6565E}"/>
                </a:ext>
              </a:extLst>
            </p:cNvPr>
            <p:cNvPicPr>
              <a:picLocks noChangeAspect="1"/>
            </p:cNvPicPr>
            <p:nvPr/>
          </p:nvPicPr>
          <p:blipFill>
            <a:blip r:embed="rId2">
              <a:extLst>
                <a:ext uri="{28A0092B-C50C-407E-A947-70E740481C1C}">
                  <a14:useLocalDpi xmlns:a14="http://schemas.microsoft.com/office/drawing/2010/main" val="0"/>
                </a:ext>
              </a:extLst>
            </a:blip>
            <a:srcRect t="93658"/>
            <a:stretch/>
          </p:blipFill>
          <p:spPr>
            <a:xfrm>
              <a:off x="3791745" y="6021288"/>
              <a:ext cx="8201802" cy="520170"/>
            </a:xfrm>
            <a:prstGeom prst="rect">
              <a:avLst/>
            </a:prstGeom>
          </p:spPr>
        </p:pic>
      </p:grpSp>
      <p:sp>
        <p:nvSpPr>
          <p:cNvPr id="6" name="Footer Placeholder 2">
            <a:extLst>
              <a:ext uri="{FF2B5EF4-FFF2-40B4-BE49-F238E27FC236}">
                <a16:creationId xmlns:a16="http://schemas.microsoft.com/office/drawing/2014/main" id="{1CAB25BB-8FE2-AC0A-CF51-73BD12EC15D9}"/>
              </a:ext>
            </a:extLst>
          </p:cNvPr>
          <p:cNvSpPr txBox="1">
            <a:spLocks/>
          </p:cNvSpPr>
          <p:nvPr/>
        </p:nvSpPr>
        <p:spPr bwMode="auto">
          <a:xfrm>
            <a:off x="1498525" y="1064385"/>
            <a:ext cx="8042275" cy="250825"/>
          </a:xfrm>
          <a:prstGeom prst="rect">
            <a:avLst/>
          </a:prstGeom>
          <a:noFill/>
          <a:ln w="9525">
            <a:solidFill>
              <a:schemeClr val="tx1"/>
            </a:solidFill>
            <a:miter lim="800000"/>
            <a:headEnd/>
            <a:tailEnd/>
          </a:ln>
        </p:spPr>
        <p:txBody>
          <a:bodyPr lIns="0" tIns="0" rIns="0" bIns="0"/>
          <a:lstStyle/>
          <a:p>
            <a:r>
              <a:rPr lang="en-AU" sz="1800" b="1" dirty="0">
                <a:solidFill>
                  <a:schemeClr val="tx1"/>
                </a:solidFill>
                <a:latin typeface="Calibri" pitchFamily="34" charset="0"/>
              </a:rPr>
              <a:t>David Griffin, Madeleine Cahill, Gabi Semolini Pilo and Bernadette Sloyan</a:t>
            </a:r>
            <a:endParaRPr lang="en-US" sz="1800" dirty="0">
              <a:solidFill>
                <a:schemeClr val="tx1"/>
              </a:solidFill>
              <a:latin typeface="Calibri" pitchFamily="34" charset="0"/>
            </a:endParaRPr>
          </a:p>
        </p:txBody>
      </p:sp>
      <p:sp>
        <p:nvSpPr>
          <p:cNvPr id="7" name="Footer Placeholder 2">
            <a:extLst>
              <a:ext uri="{FF2B5EF4-FFF2-40B4-BE49-F238E27FC236}">
                <a16:creationId xmlns:a16="http://schemas.microsoft.com/office/drawing/2014/main" id="{16124034-940E-C8FF-0FF5-01EC6A6CB30A}"/>
              </a:ext>
            </a:extLst>
          </p:cNvPr>
          <p:cNvSpPr txBox="1">
            <a:spLocks/>
          </p:cNvSpPr>
          <p:nvPr/>
        </p:nvSpPr>
        <p:spPr bwMode="auto">
          <a:xfrm>
            <a:off x="1500112" y="1326322"/>
            <a:ext cx="8042275" cy="252413"/>
          </a:xfrm>
          <a:prstGeom prst="rect">
            <a:avLst/>
          </a:prstGeom>
          <a:noFill/>
          <a:ln w="9525">
            <a:solidFill>
              <a:schemeClr val="tx1"/>
            </a:solidFill>
            <a:miter lim="800000"/>
            <a:headEnd/>
            <a:tailEnd/>
          </a:ln>
        </p:spPr>
        <p:txBody>
          <a:bodyPr lIns="0" tIns="0" rIns="0" bIns="0"/>
          <a:lstStyle/>
          <a:p>
            <a:r>
              <a:rPr lang="en-AU" sz="1800" dirty="0">
                <a:solidFill>
                  <a:schemeClr val="tx1"/>
                </a:solidFill>
                <a:latin typeface="Calibri" pitchFamily="34" charset="0"/>
              </a:rPr>
              <a:t>CSIRO Environment </a:t>
            </a:r>
            <a:endParaRPr lang="en-US" sz="1800" dirty="0">
              <a:solidFill>
                <a:schemeClr val="tx1"/>
              </a:solidFill>
              <a:latin typeface="Calibri" pitchFamily="34" charset="0"/>
            </a:endParaRPr>
          </a:p>
        </p:txBody>
      </p:sp>
      <p:pic>
        <p:nvPicPr>
          <p:cNvPr id="8" name="Picture 7">
            <a:extLst>
              <a:ext uri="{FF2B5EF4-FFF2-40B4-BE49-F238E27FC236}">
                <a16:creationId xmlns:a16="http://schemas.microsoft.com/office/drawing/2014/main" id="{48AFE34D-B4E9-49B4-B4DE-F9CEB088F9EC}"/>
              </a:ext>
            </a:extLst>
          </p:cNvPr>
          <p:cNvPicPr>
            <a:picLocks noChangeAspect="1"/>
          </p:cNvPicPr>
          <p:nvPr/>
        </p:nvPicPr>
        <p:blipFill>
          <a:blip r:embed="rId3">
            <a:extLst>
              <a:ext uri="{28A0092B-C50C-407E-A947-70E740481C1C}">
                <a14:useLocalDpi xmlns:a14="http://schemas.microsoft.com/office/drawing/2010/main" val="0"/>
              </a:ext>
            </a:extLst>
          </a:blip>
          <a:srcRect r="44762"/>
          <a:stretch/>
        </p:blipFill>
        <p:spPr>
          <a:xfrm>
            <a:off x="1195551" y="1605912"/>
            <a:ext cx="2251841" cy="4827619"/>
          </a:xfrm>
          <a:prstGeom prst="rect">
            <a:avLst/>
          </a:prstGeom>
        </p:spPr>
      </p:pic>
    </p:spTree>
    <p:extLst>
      <p:ext uri="{BB962C8B-B14F-4D97-AF65-F5344CB8AC3E}">
        <p14:creationId xmlns:p14="http://schemas.microsoft.com/office/powerpoint/2010/main" val="359572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4">
            <a:extLst>
              <a:ext uri="{FF2B5EF4-FFF2-40B4-BE49-F238E27FC236}">
                <a16:creationId xmlns:a16="http://schemas.microsoft.com/office/drawing/2014/main" id="{19FB3D48-E703-A4FB-08BC-97EF025F40EC}"/>
              </a:ext>
            </a:extLst>
          </p:cNvPr>
          <p:cNvSpPr txBox="1"/>
          <p:nvPr/>
        </p:nvSpPr>
        <p:spPr>
          <a:xfrm>
            <a:off x="1234842" y="1650886"/>
            <a:ext cx="17458662" cy="923330"/>
          </a:xfrm>
          <a:prstGeom prst="rect">
            <a:avLst/>
          </a:prstGeom>
          <a:noFill/>
        </p:spPr>
        <p:txBody>
          <a:bodyPr wrap="square" rtlCol="0">
            <a:spAutoFit/>
          </a:bodyPr>
          <a:lstStyle/>
          <a:p>
            <a:r>
              <a:rPr lang="fr-FR" sz="5400" dirty="0" err="1"/>
              <a:t>Submesoscale</a:t>
            </a:r>
            <a:r>
              <a:rPr lang="fr-FR" sz="5400" dirty="0"/>
              <a:t> </a:t>
            </a:r>
            <a:r>
              <a:rPr lang="fr-FR" sz="5400" dirty="0" err="1"/>
              <a:t>eddies</a:t>
            </a:r>
            <a:r>
              <a:rPr lang="fr-FR" sz="5400" dirty="0"/>
              <a:t> </a:t>
            </a:r>
            <a:r>
              <a:rPr lang="fr-FR" sz="5400" dirty="0" err="1"/>
              <a:t>analysis</a:t>
            </a:r>
            <a:endParaRPr lang="fr-FR" sz="5400" dirty="0"/>
          </a:p>
        </p:txBody>
      </p:sp>
      <p:grpSp>
        <p:nvGrpSpPr>
          <p:cNvPr id="15" name="Groupe 2">
            <a:extLst>
              <a:ext uri="{FF2B5EF4-FFF2-40B4-BE49-F238E27FC236}">
                <a16:creationId xmlns:a16="http://schemas.microsoft.com/office/drawing/2014/main" id="{743C1748-90F2-05FD-9D64-A81FFFB922B5}"/>
              </a:ext>
            </a:extLst>
          </p:cNvPr>
          <p:cNvGrpSpPr/>
          <p:nvPr/>
        </p:nvGrpSpPr>
        <p:grpSpPr>
          <a:xfrm>
            <a:off x="634018" y="2686829"/>
            <a:ext cx="3705020" cy="2160328"/>
            <a:chOff x="0" y="10510"/>
            <a:chExt cx="3216165" cy="1630252"/>
          </a:xfrm>
        </p:grpSpPr>
        <p:pic>
          <p:nvPicPr>
            <p:cNvPr id="16" name="Image 3" descr="Une image contenant carte, texte&#10;&#10;Description générée automatiquement">
              <a:extLst>
                <a:ext uri="{FF2B5EF4-FFF2-40B4-BE49-F238E27FC236}">
                  <a16:creationId xmlns:a16="http://schemas.microsoft.com/office/drawing/2014/main" id="{5AEAF760-450B-9C77-BAF2-3FFD1FF53A8A}"/>
                </a:ext>
              </a:extLst>
            </p:cNvPr>
            <p:cNvPicPr>
              <a:picLocks noChangeAspect="1"/>
            </p:cNvPicPr>
            <p:nvPr/>
          </p:nvPicPr>
          <p:blipFill rotWithShape="1">
            <a:blip r:embed="rId4"/>
            <a:srcRect l="10941" t="11954" r="6475" b="14789"/>
            <a:stretch/>
          </p:blipFill>
          <p:spPr>
            <a:xfrm>
              <a:off x="0" y="10510"/>
              <a:ext cx="3216165" cy="1630252"/>
            </a:xfrm>
            <a:prstGeom prst="rect">
              <a:avLst/>
            </a:prstGeom>
          </p:spPr>
        </p:pic>
        <p:sp>
          <p:nvSpPr>
            <p:cNvPr id="17" name="Rectangle 16">
              <a:extLst>
                <a:ext uri="{FF2B5EF4-FFF2-40B4-BE49-F238E27FC236}">
                  <a16:creationId xmlns:a16="http://schemas.microsoft.com/office/drawing/2014/main" id="{60868AAA-17FD-E104-4160-92DDF882D2FC}"/>
                </a:ext>
              </a:extLst>
            </p:cNvPr>
            <p:cNvSpPr/>
            <p:nvPr/>
          </p:nvSpPr>
          <p:spPr>
            <a:xfrm>
              <a:off x="1261241" y="1145628"/>
              <a:ext cx="210207" cy="1996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6" descr="Une image contenant carte, croquis, texte, art&#10;&#10;Description générée automatiquement">
            <a:extLst>
              <a:ext uri="{FF2B5EF4-FFF2-40B4-BE49-F238E27FC236}">
                <a16:creationId xmlns:a16="http://schemas.microsoft.com/office/drawing/2014/main" id="{32A62514-4598-35A3-5E73-BF4A39F774A4}"/>
              </a:ext>
            </a:extLst>
          </p:cNvPr>
          <p:cNvPicPr>
            <a:picLocks noChangeAspect="1"/>
          </p:cNvPicPr>
          <p:nvPr/>
        </p:nvPicPr>
        <p:blipFill rotWithShape="1">
          <a:blip r:embed="rId5"/>
          <a:srcRect l="26005" t="6209" r="23590" b="8597"/>
          <a:stretch/>
        </p:blipFill>
        <p:spPr>
          <a:xfrm>
            <a:off x="4498428" y="2608708"/>
            <a:ext cx="3377485" cy="3262051"/>
          </a:xfrm>
          <a:prstGeom prst="rect">
            <a:avLst/>
          </a:prstGeom>
        </p:spPr>
      </p:pic>
      <p:sp>
        <p:nvSpPr>
          <p:cNvPr id="19" name="ZoneTexte 7">
            <a:extLst>
              <a:ext uri="{FF2B5EF4-FFF2-40B4-BE49-F238E27FC236}">
                <a16:creationId xmlns:a16="http://schemas.microsoft.com/office/drawing/2014/main" id="{49395524-24DF-6D90-FF33-E242F94F99C8}"/>
              </a:ext>
            </a:extLst>
          </p:cNvPr>
          <p:cNvSpPr txBox="1"/>
          <p:nvPr/>
        </p:nvSpPr>
        <p:spPr>
          <a:xfrm>
            <a:off x="4393373" y="5842337"/>
            <a:ext cx="3587594" cy="1015663"/>
          </a:xfrm>
          <a:prstGeom prst="rect">
            <a:avLst/>
          </a:prstGeom>
          <a:noFill/>
        </p:spPr>
        <p:txBody>
          <a:bodyPr wrap="square" rtlCol="0">
            <a:spAutoFit/>
          </a:bodyPr>
          <a:lstStyle/>
          <a:p>
            <a:pPr algn="ctr"/>
            <a:r>
              <a:rPr lang="fr-FR" sz="2000" dirty="0">
                <a:solidFill>
                  <a:schemeClr val="bg2">
                    <a:lumMod val="50000"/>
                  </a:schemeClr>
                </a:solidFill>
                <a:latin typeface="Avenir Book" panose="02000503020000020003" pitchFamily="2" charset="0"/>
              </a:rPr>
              <a:t>SWOT </a:t>
            </a:r>
            <a:r>
              <a:rPr lang="fr-FR" sz="2000" dirty="0" err="1">
                <a:solidFill>
                  <a:schemeClr val="bg2">
                    <a:lumMod val="50000"/>
                  </a:schemeClr>
                </a:solidFill>
                <a:latin typeface="Avenir Book" panose="02000503020000020003" pitchFamily="2" charset="0"/>
              </a:rPr>
              <a:t>Ocean</a:t>
            </a:r>
            <a:r>
              <a:rPr lang="fr-FR" sz="2000" dirty="0">
                <a:solidFill>
                  <a:schemeClr val="bg2">
                    <a:lumMod val="50000"/>
                  </a:schemeClr>
                </a:solidFill>
                <a:latin typeface="Avenir Book" panose="02000503020000020003" pitchFamily="2" charset="0"/>
              </a:rPr>
              <a:t> </a:t>
            </a:r>
            <a:r>
              <a:rPr lang="fr-FR" sz="2000" dirty="0" err="1">
                <a:solidFill>
                  <a:schemeClr val="bg2">
                    <a:lumMod val="50000"/>
                  </a:schemeClr>
                </a:solidFill>
                <a:latin typeface="Avenir Book" panose="02000503020000020003" pitchFamily="2" charset="0"/>
              </a:rPr>
              <a:t>Currents</a:t>
            </a:r>
            <a:br>
              <a:rPr lang="fr-FR" sz="2000" dirty="0">
                <a:solidFill>
                  <a:schemeClr val="bg2">
                    <a:lumMod val="50000"/>
                  </a:schemeClr>
                </a:solidFill>
                <a:latin typeface="Avenir Book" panose="02000503020000020003" pitchFamily="2" charset="0"/>
              </a:rPr>
            </a:br>
            <a:r>
              <a:rPr lang="fr-FR" sz="2000" dirty="0">
                <a:solidFill>
                  <a:schemeClr val="bg2">
                    <a:lumMod val="50000"/>
                  </a:schemeClr>
                </a:solidFill>
                <a:latin typeface="Avenir Book" panose="02000503020000020003" pitchFamily="2" charset="0"/>
              </a:rPr>
              <a:t>+ OLCI </a:t>
            </a:r>
            <a:r>
              <a:rPr lang="fr-FR" sz="2000" dirty="0" err="1">
                <a:solidFill>
                  <a:schemeClr val="bg2">
                    <a:lumMod val="50000"/>
                  </a:schemeClr>
                </a:solidFill>
                <a:latin typeface="Avenir Book" panose="02000503020000020003" pitchFamily="2" charset="0"/>
              </a:rPr>
              <a:t>sentinel</a:t>
            </a:r>
            <a:r>
              <a:rPr lang="fr-FR" sz="2000" dirty="0">
                <a:solidFill>
                  <a:schemeClr val="bg2">
                    <a:lumMod val="50000"/>
                  </a:schemeClr>
                </a:solidFill>
                <a:latin typeface="Avenir Book" panose="02000503020000020003" pitchFamily="2" charset="0"/>
              </a:rPr>
              <a:t> CHL-A</a:t>
            </a:r>
          </a:p>
          <a:p>
            <a:pPr algn="ctr"/>
            <a:r>
              <a:rPr lang="fr-FR" sz="2000" dirty="0">
                <a:solidFill>
                  <a:schemeClr val="bg2">
                    <a:lumMod val="50000"/>
                  </a:schemeClr>
                </a:solidFill>
                <a:latin typeface="Avenir Book" panose="02000503020000020003" pitchFamily="2" charset="0"/>
              </a:rPr>
              <a:t>(</a:t>
            </a:r>
            <a:r>
              <a:rPr lang="fr-FR" sz="2000" b="1" dirty="0" err="1">
                <a:solidFill>
                  <a:schemeClr val="bg2">
                    <a:lumMod val="50000"/>
                  </a:schemeClr>
                </a:solidFill>
                <a:latin typeface="Avenir Book" panose="02000503020000020003" pitchFamily="2" charset="0"/>
              </a:rPr>
              <a:t>downsampled</a:t>
            </a:r>
            <a:r>
              <a:rPr lang="fr-FR" sz="2000" dirty="0">
                <a:solidFill>
                  <a:schemeClr val="bg2">
                    <a:lumMod val="50000"/>
                  </a:schemeClr>
                </a:solidFill>
                <a:latin typeface="Avenir Book" panose="02000503020000020003" pitchFamily="2" charset="0"/>
              </a:rPr>
              <a:t> </a:t>
            </a:r>
            <a:r>
              <a:rPr lang="fr-FR" sz="2000" dirty="0" err="1">
                <a:solidFill>
                  <a:schemeClr val="bg2">
                    <a:lumMod val="50000"/>
                  </a:schemeClr>
                </a:solidFill>
                <a:latin typeface="Avenir Book" panose="02000503020000020003" pitchFamily="2" charset="0"/>
              </a:rPr>
              <a:t>vectors</a:t>
            </a:r>
            <a:r>
              <a:rPr lang="fr-FR" sz="2000" dirty="0">
                <a:solidFill>
                  <a:schemeClr val="bg2">
                    <a:lumMod val="50000"/>
                  </a:schemeClr>
                </a:solidFill>
                <a:latin typeface="Avenir Book" panose="02000503020000020003" pitchFamily="2" charset="0"/>
              </a:rPr>
              <a:t>)</a:t>
            </a:r>
          </a:p>
        </p:txBody>
      </p:sp>
      <p:sp>
        <p:nvSpPr>
          <p:cNvPr id="20" name="ZoneTexte 10">
            <a:extLst>
              <a:ext uri="{FF2B5EF4-FFF2-40B4-BE49-F238E27FC236}">
                <a16:creationId xmlns:a16="http://schemas.microsoft.com/office/drawing/2014/main" id="{85E14708-5224-07DA-D0D0-00738981C3B1}"/>
              </a:ext>
            </a:extLst>
          </p:cNvPr>
          <p:cNvSpPr txBox="1"/>
          <p:nvPr/>
        </p:nvSpPr>
        <p:spPr>
          <a:xfrm>
            <a:off x="1833199" y="4904407"/>
            <a:ext cx="1304747" cy="276999"/>
          </a:xfrm>
          <a:prstGeom prst="rect">
            <a:avLst/>
          </a:prstGeom>
          <a:noFill/>
        </p:spPr>
        <p:txBody>
          <a:bodyPr wrap="square">
            <a:spAutoFit/>
          </a:bodyPr>
          <a:lstStyle/>
          <a:p>
            <a:pPr algn="ctr"/>
            <a:r>
              <a:rPr lang="fr-FR" sz="1200" dirty="0">
                <a:solidFill>
                  <a:schemeClr val="bg2">
                    <a:lumMod val="50000"/>
                  </a:schemeClr>
                </a:solidFill>
                <a:latin typeface="Avenir Book" panose="02000503020000020003" pitchFamily="2" charset="0"/>
              </a:rPr>
              <a:t>29 May 2024</a:t>
            </a:r>
          </a:p>
        </p:txBody>
      </p:sp>
      <p:pic>
        <p:nvPicPr>
          <p:cNvPr id="23" name="med_zoom_NRT_2529" descr="med_zoom_NRT_2529">
            <a:hlinkClick r:id="" action="ppaction://media"/>
            <a:extLst>
              <a:ext uri="{FF2B5EF4-FFF2-40B4-BE49-F238E27FC236}">
                <a16:creationId xmlns:a16="http://schemas.microsoft.com/office/drawing/2014/main" id="{CF3DAA19-A103-52A2-711A-F6EC715D1D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975" r="22687" b="7729"/>
          <a:stretch/>
        </p:blipFill>
        <p:spPr>
          <a:xfrm>
            <a:off x="8389046" y="2514068"/>
            <a:ext cx="3356388" cy="3451330"/>
          </a:xfrm>
          <a:prstGeom prst="rect">
            <a:avLst/>
          </a:prstGeom>
        </p:spPr>
      </p:pic>
      <p:sp>
        <p:nvSpPr>
          <p:cNvPr id="26" name="ZoneTexte 7">
            <a:extLst>
              <a:ext uri="{FF2B5EF4-FFF2-40B4-BE49-F238E27FC236}">
                <a16:creationId xmlns:a16="http://schemas.microsoft.com/office/drawing/2014/main" id="{4C6A59E0-08EB-F098-BEE8-6B1033B6F1EA}"/>
              </a:ext>
            </a:extLst>
          </p:cNvPr>
          <p:cNvSpPr txBox="1"/>
          <p:nvPr/>
        </p:nvSpPr>
        <p:spPr>
          <a:xfrm>
            <a:off x="7963562" y="5950410"/>
            <a:ext cx="3587594" cy="707886"/>
          </a:xfrm>
          <a:prstGeom prst="rect">
            <a:avLst/>
          </a:prstGeom>
          <a:noFill/>
        </p:spPr>
        <p:txBody>
          <a:bodyPr wrap="square" rtlCol="0">
            <a:spAutoFit/>
          </a:bodyPr>
          <a:lstStyle/>
          <a:p>
            <a:pPr algn="ctr"/>
            <a:r>
              <a:rPr lang="fr-FR" sz="2000" dirty="0">
                <a:solidFill>
                  <a:schemeClr val="bg2">
                    <a:lumMod val="50000"/>
                  </a:schemeClr>
                </a:solidFill>
                <a:latin typeface="Avenir Book" panose="02000503020000020003" pitchFamily="2" charset="0"/>
              </a:rPr>
              <a:t>AIS-</a:t>
            </a:r>
            <a:r>
              <a:rPr lang="fr-FR" sz="2000" dirty="0" err="1">
                <a:solidFill>
                  <a:schemeClr val="bg2">
                    <a:lumMod val="50000"/>
                  </a:schemeClr>
                </a:solidFill>
                <a:latin typeface="Avenir Book" panose="02000503020000020003" pitchFamily="2" charset="0"/>
              </a:rPr>
              <a:t>based</a:t>
            </a:r>
            <a:r>
              <a:rPr lang="fr-FR" sz="2000" dirty="0">
                <a:solidFill>
                  <a:schemeClr val="bg2">
                    <a:lumMod val="50000"/>
                  </a:schemeClr>
                </a:solidFill>
                <a:latin typeface="Avenir Book" panose="02000503020000020003" pitchFamily="2" charset="0"/>
              </a:rPr>
              <a:t> </a:t>
            </a:r>
            <a:r>
              <a:rPr lang="fr-FR" sz="2000" dirty="0" err="1">
                <a:solidFill>
                  <a:schemeClr val="bg2">
                    <a:lumMod val="50000"/>
                  </a:schemeClr>
                </a:solidFill>
                <a:latin typeface="Avenir Book" panose="02000503020000020003" pitchFamily="2" charset="0"/>
              </a:rPr>
              <a:t>product</a:t>
            </a:r>
            <a:r>
              <a:rPr lang="fr-FR" sz="2000" dirty="0">
                <a:solidFill>
                  <a:schemeClr val="bg2">
                    <a:lumMod val="50000"/>
                  </a:schemeClr>
                </a:solidFill>
                <a:latin typeface="Avenir Book" panose="02000503020000020003" pitchFamily="2" charset="0"/>
              </a:rPr>
              <a:t> (3 </a:t>
            </a:r>
            <a:r>
              <a:rPr lang="fr-FR" sz="2000" dirty="0" err="1">
                <a:solidFill>
                  <a:schemeClr val="bg2">
                    <a:lumMod val="50000"/>
                  </a:schemeClr>
                </a:solidFill>
                <a:latin typeface="Avenir Book" panose="02000503020000020003" pitchFamily="2" charset="0"/>
              </a:rPr>
              <a:t>day</a:t>
            </a:r>
            <a:r>
              <a:rPr lang="fr-FR" sz="2000" dirty="0">
                <a:solidFill>
                  <a:schemeClr val="bg2">
                    <a:lumMod val="50000"/>
                  </a:schemeClr>
                </a:solidFill>
                <a:latin typeface="Avenir Book" panose="02000503020000020003" pitchFamily="2" charset="0"/>
              </a:rPr>
              <a:t> composite)</a:t>
            </a:r>
          </a:p>
        </p:txBody>
      </p:sp>
      <p:sp>
        <p:nvSpPr>
          <p:cNvPr id="27" name="Shape 2737">
            <a:extLst>
              <a:ext uri="{FF2B5EF4-FFF2-40B4-BE49-F238E27FC236}">
                <a16:creationId xmlns:a16="http://schemas.microsoft.com/office/drawing/2014/main" id="{7F321A94-C75C-6BB9-C46B-3E7D379388E9}"/>
              </a:ext>
            </a:extLst>
          </p:cNvPr>
          <p:cNvSpPr txBox="1">
            <a:spLocks/>
          </p:cNvSpPr>
          <p:nvPr/>
        </p:nvSpPr>
        <p:spPr>
          <a:xfrm>
            <a:off x="502783" y="5313322"/>
            <a:ext cx="2660832" cy="1038035"/>
          </a:xfrm>
          <a:prstGeom prst="rect">
            <a:avLst/>
          </a:prstGeom>
          <a:noFill/>
          <a:ln>
            <a:solidFill>
              <a:schemeClr val="tx1"/>
            </a:solid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spcBef>
                <a:spcPts val="0"/>
              </a:spcBef>
              <a:buClr>
                <a:srgbClr val="1C1F25"/>
              </a:buClr>
              <a:buSzPts val="5000"/>
              <a:buFont typeface="Roboto"/>
              <a:buNone/>
            </a:pPr>
            <a:r>
              <a:rPr lang="fr-FR" sz="1600" dirty="0">
                <a:solidFill>
                  <a:schemeClr val="tx1"/>
                </a:solidFill>
                <a:latin typeface="Calibri" panose="020F0502020204030204" pitchFamily="34" charset="0"/>
                <a:ea typeface="Roboto" panose="02000000000000000000" pitchFamily="2" charset="0"/>
                <a:cs typeface="Calibri" panose="020F0502020204030204" pitchFamily="34" charset="0"/>
                <a:sym typeface="Roboto Light"/>
              </a:rPr>
              <a:t>30YPRA Symposium – Yann </a:t>
            </a:r>
            <a:r>
              <a:rPr lang="fr-FR" sz="1600" dirty="0" err="1">
                <a:solidFill>
                  <a:schemeClr val="tx1"/>
                </a:solidFill>
                <a:latin typeface="Calibri" panose="020F0502020204030204" pitchFamily="34" charset="0"/>
                <a:ea typeface="Roboto" panose="02000000000000000000" pitchFamily="2" charset="0"/>
                <a:cs typeface="Calibri" panose="020F0502020204030204" pitchFamily="34" charset="0"/>
                <a:sym typeface="Roboto Light"/>
              </a:rPr>
              <a:t>Guichoux</a:t>
            </a:r>
            <a:r>
              <a:rPr lang="fr-FR" sz="1600" dirty="0">
                <a:solidFill>
                  <a:schemeClr val="tx1"/>
                </a:solidFill>
                <a:latin typeface="Calibri" panose="020F0502020204030204" pitchFamily="34" charset="0"/>
                <a:ea typeface="Roboto" panose="02000000000000000000" pitchFamily="2" charset="0"/>
                <a:cs typeface="Calibri" panose="020F0502020204030204" pitchFamily="34" charset="0"/>
                <a:sym typeface="Roboto Light"/>
              </a:rPr>
              <a:t> and </a:t>
            </a:r>
            <a:r>
              <a:rPr lang="fr-FR" sz="1600" dirty="0" err="1">
                <a:solidFill>
                  <a:schemeClr val="tx1"/>
                </a:solidFill>
                <a:latin typeface="Calibri" panose="020F0502020204030204" pitchFamily="34" charset="0"/>
                <a:ea typeface="Roboto" panose="02000000000000000000" pitchFamily="2" charset="0"/>
                <a:cs typeface="Calibri" panose="020F0502020204030204" pitchFamily="34" charset="0"/>
                <a:sym typeface="Roboto Light"/>
              </a:rPr>
              <a:t>eOdyn</a:t>
            </a:r>
            <a:r>
              <a:rPr lang="fr-FR" sz="1600" dirty="0">
                <a:solidFill>
                  <a:schemeClr val="tx1"/>
                </a:solidFill>
                <a:latin typeface="Calibri" panose="020F0502020204030204" pitchFamily="34" charset="0"/>
                <a:ea typeface="Roboto" panose="02000000000000000000" pitchFamily="2" charset="0"/>
                <a:cs typeface="Calibri" panose="020F0502020204030204" pitchFamily="34" charset="0"/>
                <a:sym typeface="Roboto Light"/>
              </a:rPr>
              <a:t> team</a:t>
            </a:r>
          </a:p>
          <a:p>
            <a:pPr marL="0" indent="0">
              <a:lnSpc>
                <a:spcPct val="150000"/>
              </a:lnSpc>
              <a:spcBef>
                <a:spcPts val="0"/>
              </a:spcBef>
              <a:buClr>
                <a:srgbClr val="1C1F25"/>
              </a:buClr>
              <a:buSzPts val="5000"/>
              <a:buFont typeface="Roboto"/>
              <a:buNone/>
            </a:pPr>
            <a:r>
              <a:rPr lang="fr-FR" sz="1600" dirty="0">
                <a:solidFill>
                  <a:schemeClr val="tx1"/>
                </a:solidFill>
                <a:latin typeface="Calibri" panose="020F0502020204030204" pitchFamily="34" charset="0"/>
                <a:ea typeface="Roboto Light"/>
                <a:cs typeface="Calibri" panose="020F0502020204030204" pitchFamily="34" charset="0"/>
                <a:sym typeface="Roboto Light"/>
              </a:rPr>
              <a:t>04/09/2024</a:t>
            </a:r>
          </a:p>
        </p:txBody>
      </p:sp>
    </p:spTree>
    <p:extLst>
      <p:ext uri="{BB962C8B-B14F-4D97-AF65-F5344CB8AC3E}">
        <p14:creationId xmlns:p14="http://schemas.microsoft.com/office/powerpoint/2010/main" val="590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repeatCount="indefinite" fill="remove" display="0">
                  <p:stCondLst>
                    <p:cond delay="indefinite"/>
                  </p:stCondLst>
                </p:cTn>
                <p:tgtEl>
                  <p:spTgt spid="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a map of the sea&#10;&#10;Description automatically generated with medium confidence">
            <a:extLst>
              <a:ext uri="{FF2B5EF4-FFF2-40B4-BE49-F238E27FC236}">
                <a16:creationId xmlns:a16="http://schemas.microsoft.com/office/drawing/2014/main" id="{80FB1CB6-3B31-A792-8DF3-12C6EB135B40}"/>
              </a:ext>
            </a:extLst>
          </p:cNvPr>
          <p:cNvPicPr>
            <a:picLocks noChangeAspect="1"/>
          </p:cNvPicPr>
          <p:nvPr/>
        </p:nvPicPr>
        <p:blipFill>
          <a:blip r:embed="rId2"/>
          <a:srcRect l="17469" t="85251" r="21747"/>
          <a:stretch/>
        </p:blipFill>
        <p:spPr>
          <a:xfrm>
            <a:off x="7442369" y="5951870"/>
            <a:ext cx="4086398" cy="527276"/>
          </a:xfrm>
          <a:prstGeom prst="rect">
            <a:avLst/>
          </a:prstGeom>
        </p:spPr>
      </p:pic>
      <p:pic>
        <p:nvPicPr>
          <p:cNvPr id="4" name="Picture 3" descr="A comparison of a map of the north and the north&#10;&#10;Description automatically generated with medium confidence">
            <a:extLst>
              <a:ext uri="{FF2B5EF4-FFF2-40B4-BE49-F238E27FC236}">
                <a16:creationId xmlns:a16="http://schemas.microsoft.com/office/drawing/2014/main" id="{CBA6FAEC-ED6C-251C-977F-698C168171D1}"/>
              </a:ext>
            </a:extLst>
          </p:cNvPr>
          <p:cNvPicPr>
            <a:picLocks noChangeAspect="1"/>
          </p:cNvPicPr>
          <p:nvPr/>
        </p:nvPicPr>
        <p:blipFill>
          <a:blip r:embed="rId3"/>
          <a:srcRect r="52451" b="15243"/>
          <a:stretch/>
        </p:blipFill>
        <p:spPr>
          <a:xfrm>
            <a:off x="7897802" y="2758691"/>
            <a:ext cx="3432349" cy="3193180"/>
          </a:xfrm>
          <a:prstGeom prst="rect">
            <a:avLst/>
          </a:prstGeom>
        </p:spPr>
      </p:pic>
      <p:pic>
        <p:nvPicPr>
          <p:cNvPr id="5" name="Imagen 1" descr="Gráfico, Histograma&#10;&#10;Descripción generada automáticamente">
            <a:extLst>
              <a:ext uri="{FF2B5EF4-FFF2-40B4-BE49-F238E27FC236}">
                <a16:creationId xmlns:a16="http://schemas.microsoft.com/office/drawing/2014/main" id="{2DD6D627-4EED-148D-1B28-626242EABCE8}"/>
              </a:ext>
            </a:extLst>
          </p:cNvPr>
          <p:cNvPicPr>
            <a:picLocks noChangeAspect="1"/>
          </p:cNvPicPr>
          <p:nvPr/>
        </p:nvPicPr>
        <p:blipFill rotWithShape="1">
          <a:blip r:embed="rId4"/>
          <a:srcRect t="9663" r="38" b="5566"/>
          <a:stretch/>
        </p:blipFill>
        <p:spPr>
          <a:xfrm>
            <a:off x="709807" y="3140129"/>
            <a:ext cx="4512605" cy="2911396"/>
          </a:xfrm>
          <a:prstGeom prst="rect">
            <a:avLst/>
          </a:prstGeom>
        </p:spPr>
      </p:pic>
      <p:sp>
        <p:nvSpPr>
          <p:cNvPr id="6" name="Subtitle 2">
            <a:extLst>
              <a:ext uri="{FF2B5EF4-FFF2-40B4-BE49-F238E27FC236}">
                <a16:creationId xmlns:a16="http://schemas.microsoft.com/office/drawing/2014/main" id="{98538E5F-FEBD-6D17-4CD3-45EA1E9765D9}"/>
              </a:ext>
            </a:extLst>
          </p:cNvPr>
          <p:cNvSpPr txBox="1">
            <a:spLocks/>
          </p:cNvSpPr>
          <p:nvPr/>
        </p:nvSpPr>
        <p:spPr>
          <a:xfrm>
            <a:off x="-68035" y="1484367"/>
            <a:ext cx="6632105" cy="1655762"/>
          </a:xfrm>
          <a:prstGeom prst="rect">
            <a:avLst/>
          </a:prstGeom>
          <a:solidFill>
            <a:schemeClr val="bg1">
              <a:alpha val="68000"/>
            </a:schemeClr>
          </a:solidFill>
          <a:ln>
            <a:noFill/>
          </a:ln>
        </p:spPr>
        <p:txBody>
          <a:bodyPr spcFirstLastPara="1" vert="horz" wrap="square" lIns="91440" tIns="45720" rIns="91440" bIns="45720" rtlCol="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t>L. Gómez-Navarro</a:t>
            </a:r>
            <a:r>
              <a:rPr lang="en-US" dirty="0"/>
              <a:t>, E. Verger-</a:t>
            </a:r>
            <a:r>
              <a:rPr lang="en-US" dirty="0" err="1"/>
              <a:t>Miralles</a:t>
            </a:r>
            <a:r>
              <a:rPr lang="en-US" dirty="0"/>
              <a:t>, B. Barceló-</a:t>
            </a:r>
            <a:r>
              <a:rPr lang="en-US" dirty="0" err="1"/>
              <a:t>Llull</a:t>
            </a:r>
            <a:r>
              <a:rPr lang="ca-ES" dirty="0"/>
              <a:t>, </a:t>
            </a:r>
            <a:r>
              <a:rPr lang="en-US" dirty="0"/>
              <a:t>B. Casas, N. Calafat, V. Combes, E. </a:t>
            </a:r>
            <a:r>
              <a:rPr lang="en-US" dirty="0" err="1"/>
              <a:t>Cutolo</a:t>
            </a:r>
            <a:r>
              <a:rPr lang="en-US" dirty="0"/>
              <a:t>, L. Diaz-Barroso, M. Garcia-Jove,  I. </a:t>
            </a:r>
            <a:r>
              <a:rPr lang="en-US" dirty="0" err="1"/>
              <a:t>Lizarán</a:t>
            </a:r>
            <a:r>
              <a:rPr lang="en-US" dirty="0"/>
              <a:t>, E. Reyes, D. R. Tarry, N. </a:t>
            </a:r>
            <a:r>
              <a:rPr lang="en-US" dirty="0" err="1"/>
              <a:t>Zarokanellos</a:t>
            </a:r>
            <a:r>
              <a:rPr lang="en-US" dirty="0"/>
              <a:t>, B. </a:t>
            </a:r>
            <a:r>
              <a:rPr lang="en-US" dirty="0" err="1"/>
              <a:t>Mourre</a:t>
            </a:r>
            <a:r>
              <a:rPr lang="en-US" dirty="0"/>
              <a:t> and A. Pascual</a:t>
            </a:r>
            <a:endParaRPr lang="en-US" dirty="0">
              <a:solidFill>
                <a:srgbClr val="FF0000"/>
              </a:solidFill>
            </a:endParaRPr>
          </a:p>
          <a:p>
            <a:endParaRPr lang="en-US" dirty="0"/>
          </a:p>
        </p:txBody>
      </p:sp>
      <p:graphicFrame>
        <p:nvGraphicFramePr>
          <p:cNvPr id="8" name="Table 7">
            <a:extLst>
              <a:ext uri="{FF2B5EF4-FFF2-40B4-BE49-F238E27FC236}">
                <a16:creationId xmlns:a16="http://schemas.microsoft.com/office/drawing/2014/main" id="{165140FD-CC23-4802-A0F0-00E597F3BA18}"/>
              </a:ext>
            </a:extLst>
          </p:cNvPr>
          <p:cNvGraphicFramePr>
            <a:graphicFrameLocks noGrp="1"/>
          </p:cNvGraphicFramePr>
          <p:nvPr>
            <p:extLst>
              <p:ext uri="{D42A27DB-BD31-4B8C-83A1-F6EECF244321}">
                <p14:modId xmlns:p14="http://schemas.microsoft.com/office/powerpoint/2010/main" val="3436424821"/>
              </p:ext>
            </p:extLst>
          </p:nvPr>
        </p:nvGraphicFramePr>
        <p:xfrm>
          <a:off x="7115503" y="1419924"/>
          <a:ext cx="4309242" cy="1387143"/>
        </p:xfrm>
        <a:graphic>
          <a:graphicData uri="http://schemas.openxmlformats.org/drawingml/2006/table">
            <a:tbl>
              <a:tblPr firstRow="1" bandRow="1">
                <a:tableStyleId>{9D7B26C5-4107-4FEC-AEDC-1716B250A1EF}</a:tableStyleId>
              </a:tblPr>
              <a:tblGrid>
                <a:gridCol w="1245640">
                  <a:extLst>
                    <a:ext uri="{9D8B030D-6E8A-4147-A177-3AD203B41FA5}">
                      <a16:colId xmlns:a16="http://schemas.microsoft.com/office/drawing/2014/main" val="2743695971"/>
                    </a:ext>
                  </a:extLst>
                </a:gridCol>
                <a:gridCol w="3063602">
                  <a:extLst>
                    <a:ext uri="{9D8B030D-6E8A-4147-A177-3AD203B41FA5}">
                      <a16:colId xmlns:a16="http://schemas.microsoft.com/office/drawing/2014/main" val="709682070"/>
                    </a:ext>
                  </a:extLst>
                </a:gridCol>
              </a:tblGrid>
              <a:tr h="350823">
                <a:tc>
                  <a:txBody>
                    <a:bodyPr/>
                    <a:lstStyle/>
                    <a:p>
                      <a:r>
                        <a:rPr lang="en-NO" b="0" dirty="0"/>
                        <a:t>Fabio Mangini</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NO"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9591920"/>
                  </a:ext>
                </a:extLst>
              </a:tr>
              <a:tr h="350823">
                <a:tc>
                  <a:txBody>
                    <a:bodyPr/>
                    <a:lstStyle/>
                    <a:p>
                      <a:r>
                        <a:rPr lang="en-NO" b="0" dirty="0"/>
                        <a:t>Antonio Bonaduce</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b="0" dirty="0"/>
                        <a:t>Nansen Environmental and Remote Sensing Center, Norway</a:t>
                      </a: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61667511"/>
                  </a:ext>
                </a:extLst>
              </a:tr>
              <a:tr h="350823">
                <a:tc>
                  <a:txBody>
                    <a:bodyPr/>
                    <a:lstStyle/>
                    <a:p>
                      <a:endParaRPr lang="en-NO" b="0" dirty="0"/>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O" b="0"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3579585"/>
                  </a:ext>
                </a:extLst>
              </a:tr>
            </a:tbl>
          </a:graphicData>
        </a:graphic>
      </p:graphicFrame>
      <p:sp>
        <p:nvSpPr>
          <p:cNvPr id="9" name="TextBox 8">
            <a:extLst>
              <a:ext uri="{FF2B5EF4-FFF2-40B4-BE49-F238E27FC236}">
                <a16:creationId xmlns:a16="http://schemas.microsoft.com/office/drawing/2014/main" id="{F4B439FC-DA58-5366-782A-8DB32EDD5E72}"/>
              </a:ext>
            </a:extLst>
          </p:cNvPr>
          <p:cNvSpPr txBox="1"/>
          <p:nvPr/>
        </p:nvSpPr>
        <p:spPr>
          <a:xfrm>
            <a:off x="663233" y="6215508"/>
            <a:ext cx="4371782" cy="523220"/>
          </a:xfrm>
          <a:prstGeom prst="rect">
            <a:avLst/>
          </a:prstGeom>
          <a:noFill/>
        </p:spPr>
        <p:txBody>
          <a:bodyPr wrap="square" rtlCol="0">
            <a:spAutoFit/>
          </a:bodyPr>
          <a:lstStyle/>
          <a:p>
            <a:r>
              <a:rPr lang="en-US" dirty="0"/>
              <a:t>Mediterranean SWOT-derived velocities correlate very well with LADCP at 100 m depth</a:t>
            </a:r>
          </a:p>
        </p:txBody>
      </p:sp>
      <p:sp>
        <p:nvSpPr>
          <p:cNvPr id="10" name="TextBox 9">
            <a:extLst>
              <a:ext uri="{FF2B5EF4-FFF2-40B4-BE49-F238E27FC236}">
                <a16:creationId xmlns:a16="http://schemas.microsoft.com/office/drawing/2014/main" id="{3C1401C3-BB4A-E20C-9C50-2037C185CDC4}"/>
              </a:ext>
            </a:extLst>
          </p:cNvPr>
          <p:cNvSpPr txBox="1"/>
          <p:nvPr/>
        </p:nvSpPr>
        <p:spPr>
          <a:xfrm>
            <a:off x="8512299" y="6477118"/>
            <a:ext cx="3016468" cy="307777"/>
          </a:xfrm>
          <a:prstGeom prst="rect">
            <a:avLst/>
          </a:prstGeom>
          <a:noFill/>
        </p:spPr>
        <p:txBody>
          <a:bodyPr wrap="square" rtlCol="0">
            <a:spAutoFit/>
          </a:bodyPr>
          <a:lstStyle/>
          <a:p>
            <a:r>
              <a:rPr lang="en-US" dirty="0"/>
              <a:t>ALES-GRACE Correlation</a:t>
            </a:r>
          </a:p>
        </p:txBody>
      </p:sp>
    </p:spTree>
    <p:extLst>
      <p:ext uri="{BB962C8B-B14F-4D97-AF65-F5344CB8AC3E}">
        <p14:creationId xmlns:p14="http://schemas.microsoft.com/office/powerpoint/2010/main" val="166620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83600" y="1462178"/>
            <a:ext cx="4623200" cy="763600"/>
          </a:xfrm>
          <a:prstGeom prst="rect">
            <a:avLst/>
          </a:prstGeom>
        </p:spPr>
        <p:txBody>
          <a:bodyPr spcFirstLastPara="1" vert="horz" wrap="square" lIns="121900" tIns="121900" rIns="121900" bIns="121900" rtlCol="0" anchor="t" anchorCtr="0">
            <a:normAutofit fontScale="90000"/>
          </a:bodyPr>
          <a:lstStyle/>
          <a:p>
            <a:r>
              <a:rPr lang="en" dirty="0"/>
              <a:t>The SWOT Challenge</a:t>
            </a:r>
            <a:endParaRPr dirty="0"/>
          </a:p>
        </p:txBody>
      </p:sp>
      <p:pic>
        <p:nvPicPr>
          <p:cNvPr id="69" name="Google Shape;69;p15"/>
          <p:cNvPicPr preferRelativeResize="0"/>
          <p:nvPr/>
        </p:nvPicPr>
        <p:blipFill>
          <a:blip r:embed="rId3">
            <a:alphaModFix/>
          </a:blip>
          <a:stretch>
            <a:fillRect/>
          </a:stretch>
        </p:blipFill>
        <p:spPr>
          <a:xfrm>
            <a:off x="5139900" y="148767"/>
            <a:ext cx="6768200" cy="6546100"/>
          </a:xfrm>
          <a:prstGeom prst="rect">
            <a:avLst/>
          </a:prstGeom>
          <a:noFill/>
          <a:ln>
            <a:noFill/>
          </a:ln>
        </p:spPr>
      </p:pic>
      <p:sp>
        <p:nvSpPr>
          <p:cNvPr id="70" name="Google Shape;70;p15"/>
          <p:cNvSpPr/>
          <p:nvPr/>
        </p:nvSpPr>
        <p:spPr>
          <a:xfrm>
            <a:off x="5933967" y="259867"/>
            <a:ext cx="5760400" cy="5804000"/>
          </a:xfrm>
          <a:prstGeom prst="rect">
            <a:avLst/>
          </a:prstGeom>
          <a:solidFill>
            <a:srgbClr val="EEEEEE">
              <a:alpha val="4773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71" name="Google Shape;71;p15"/>
          <p:cNvCxnSpPr/>
          <p:nvPr/>
        </p:nvCxnSpPr>
        <p:spPr>
          <a:xfrm rot="10800000" flipH="1">
            <a:off x="6096000" y="2353500"/>
            <a:ext cx="5168800" cy="3710400"/>
          </a:xfrm>
          <a:prstGeom prst="straightConnector1">
            <a:avLst/>
          </a:prstGeom>
          <a:noFill/>
          <a:ln w="76200" cap="flat" cmpd="sng">
            <a:solidFill>
              <a:srgbClr val="0000FF"/>
            </a:solidFill>
            <a:prstDash val="solid"/>
            <a:round/>
            <a:headEnd type="none" w="med" len="med"/>
            <a:tailEnd type="none" w="med" len="med"/>
          </a:ln>
        </p:spPr>
      </p:cxnSp>
      <p:cxnSp>
        <p:nvCxnSpPr>
          <p:cNvPr id="72" name="Google Shape;72;p15"/>
          <p:cNvCxnSpPr/>
          <p:nvPr/>
        </p:nvCxnSpPr>
        <p:spPr>
          <a:xfrm rot="10800000" flipH="1">
            <a:off x="9933300" y="245467"/>
            <a:ext cx="14400" cy="5832800"/>
          </a:xfrm>
          <a:prstGeom prst="straightConnector1">
            <a:avLst/>
          </a:prstGeom>
          <a:noFill/>
          <a:ln w="38100" cap="flat" cmpd="sng">
            <a:solidFill>
              <a:schemeClr val="dk1"/>
            </a:solidFill>
            <a:prstDash val="dash"/>
            <a:round/>
            <a:headEnd type="none" w="med" len="med"/>
            <a:tailEnd type="none" w="med" len="med"/>
          </a:ln>
        </p:spPr>
      </p:cxnSp>
      <p:sp>
        <p:nvSpPr>
          <p:cNvPr id="73" name="Google Shape;73;p15"/>
          <p:cNvSpPr txBox="1"/>
          <p:nvPr/>
        </p:nvSpPr>
        <p:spPr>
          <a:xfrm>
            <a:off x="9948267" y="259867"/>
            <a:ext cx="1963600" cy="2092840"/>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Balanced geostrophic motions:</a:t>
            </a:r>
            <a:endParaRPr sz="2400">
              <a:solidFill>
                <a:schemeClr val="dk2"/>
              </a:solidFill>
            </a:endParaRPr>
          </a:p>
          <a:p>
            <a:r>
              <a:rPr lang="en" sz="2400">
                <a:solidFill>
                  <a:schemeClr val="dk2"/>
                </a:solidFill>
              </a:rPr>
              <a:t>Linear processes</a:t>
            </a:r>
            <a:endParaRPr sz="2400">
              <a:solidFill>
                <a:schemeClr val="dk2"/>
              </a:solidFill>
            </a:endParaRPr>
          </a:p>
        </p:txBody>
      </p:sp>
      <p:sp>
        <p:nvSpPr>
          <p:cNvPr id="74" name="Google Shape;74;p15"/>
          <p:cNvSpPr/>
          <p:nvPr/>
        </p:nvSpPr>
        <p:spPr>
          <a:xfrm>
            <a:off x="10222033" y="2882700"/>
            <a:ext cx="182800" cy="182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5" name="Google Shape;75;p15"/>
          <p:cNvSpPr/>
          <p:nvPr/>
        </p:nvSpPr>
        <p:spPr>
          <a:xfrm>
            <a:off x="9371267" y="2882700"/>
            <a:ext cx="182800" cy="182800"/>
          </a:xfrm>
          <a:prstGeom prst="ellipse">
            <a:avLst/>
          </a:prstGeom>
          <a:solidFill>
            <a:srgbClr val="FF00FF"/>
          </a:solidFill>
          <a:ln w="9525"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6" name="Google Shape;76;p15"/>
          <p:cNvSpPr txBox="1"/>
          <p:nvPr/>
        </p:nvSpPr>
        <p:spPr>
          <a:xfrm>
            <a:off x="6411533" y="1742701"/>
            <a:ext cx="2351600" cy="2092840"/>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Unbalanced ageostrophic motions:</a:t>
            </a:r>
            <a:endParaRPr sz="2400">
              <a:solidFill>
                <a:schemeClr val="dk2"/>
              </a:solidFill>
            </a:endParaRPr>
          </a:p>
          <a:p>
            <a:r>
              <a:rPr lang="en" sz="2400">
                <a:solidFill>
                  <a:schemeClr val="dk2"/>
                </a:solidFill>
              </a:rPr>
              <a:t>Nonlinear processes</a:t>
            </a:r>
            <a:endParaRPr sz="2400">
              <a:solidFill>
                <a:schemeClr val="dk2"/>
              </a:solidFill>
            </a:endParaRPr>
          </a:p>
        </p:txBody>
      </p:sp>
      <p:sp>
        <p:nvSpPr>
          <p:cNvPr id="77" name="Google Shape;77;p15"/>
          <p:cNvSpPr txBox="1"/>
          <p:nvPr/>
        </p:nvSpPr>
        <p:spPr>
          <a:xfrm>
            <a:off x="10048800" y="3262968"/>
            <a:ext cx="1992400" cy="984845"/>
          </a:xfrm>
          <a:prstGeom prst="rect">
            <a:avLst/>
          </a:prstGeom>
          <a:noFill/>
          <a:ln>
            <a:noFill/>
          </a:ln>
        </p:spPr>
        <p:txBody>
          <a:bodyPr spcFirstLastPara="1" wrap="square" lIns="121900" tIns="121900" rIns="121900" bIns="121900" anchor="t" anchorCtr="0">
            <a:spAutoFit/>
          </a:bodyPr>
          <a:lstStyle/>
          <a:p>
            <a:r>
              <a:rPr lang="en" sz="2400">
                <a:solidFill>
                  <a:srgbClr val="FF0000"/>
                </a:solidFill>
              </a:rPr>
              <a:t>Nadir altimetry</a:t>
            </a:r>
            <a:endParaRPr sz="2400">
              <a:solidFill>
                <a:srgbClr val="FF0000"/>
              </a:solidFill>
            </a:endParaRPr>
          </a:p>
        </p:txBody>
      </p:sp>
      <p:sp>
        <p:nvSpPr>
          <p:cNvPr id="78" name="Google Shape;78;p15"/>
          <p:cNvSpPr txBox="1"/>
          <p:nvPr/>
        </p:nvSpPr>
        <p:spPr>
          <a:xfrm>
            <a:off x="8762733" y="2267101"/>
            <a:ext cx="1170000" cy="615513"/>
          </a:xfrm>
          <a:prstGeom prst="rect">
            <a:avLst/>
          </a:prstGeom>
          <a:noFill/>
          <a:ln>
            <a:noFill/>
          </a:ln>
        </p:spPr>
        <p:txBody>
          <a:bodyPr spcFirstLastPara="1" wrap="square" lIns="121900" tIns="121900" rIns="121900" bIns="121900" anchor="t" anchorCtr="0">
            <a:spAutoFit/>
          </a:bodyPr>
          <a:lstStyle/>
          <a:p>
            <a:r>
              <a:rPr lang="en" sz="2400" dirty="0">
                <a:solidFill>
                  <a:srgbClr val="FF00FF"/>
                </a:solidFill>
              </a:rPr>
              <a:t>SWOT</a:t>
            </a:r>
            <a:endParaRPr sz="2400" dirty="0">
              <a:solidFill>
                <a:srgbClr val="FF00FF"/>
              </a:solidFill>
            </a:endParaRPr>
          </a:p>
        </p:txBody>
      </p:sp>
      <p:sp>
        <p:nvSpPr>
          <p:cNvPr id="79" name="Google Shape;79;p15"/>
          <p:cNvSpPr txBox="1">
            <a:spLocks noGrp="1"/>
          </p:cNvSpPr>
          <p:nvPr>
            <p:ph type="body" idx="1"/>
          </p:nvPr>
        </p:nvSpPr>
        <p:spPr>
          <a:xfrm>
            <a:off x="150800" y="3634024"/>
            <a:ext cx="4990400" cy="3628367"/>
          </a:xfrm>
          <a:prstGeom prst="rect">
            <a:avLst/>
          </a:prstGeom>
        </p:spPr>
        <p:txBody>
          <a:bodyPr spcFirstLastPara="1" vert="horz" wrap="square" lIns="121900" tIns="121900" rIns="121900" bIns="121900" rtlCol="0" anchor="t" anchorCtr="0">
            <a:normAutofit/>
          </a:bodyPr>
          <a:lstStyle/>
          <a:p>
            <a:pPr marL="0" indent="0">
              <a:buNone/>
            </a:pPr>
            <a:r>
              <a:rPr lang="en" sz="2000" b="1" i="1" dirty="0"/>
              <a:t>How do we take advantage of SWOT’s spatial resolution, without corresponding temporal resolution?</a:t>
            </a:r>
            <a:endParaRPr sz="2000" b="1" i="1" dirty="0"/>
          </a:p>
          <a:p>
            <a:pPr marL="0" indent="0">
              <a:spcBef>
                <a:spcPts val="800"/>
              </a:spcBef>
              <a:spcAft>
                <a:spcPts val="800"/>
              </a:spcAft>
              <a:buNone/>
            </a:pPr>
            <a:r>
              <a:rPr lang="en" sz="2000" b="1" dirty="0"/>
              <a:t>Today: Using data to constrain dynamics</a:t>
            </a:r>
            <a:r>
              <a:rPr lang="en" sz="2000" dirty="0"/>
              <a:t>  </a:t>
            </a:r>
          </a:p>
          <a:p>
            <a:pPr marL="514350" indent="-514350">
              <a:spcBef>
                <a:spcPts val="800"/>
              </a:spcBef>
              <a:spcAft>
                <a:spcPts val="800"/>
              </a:spcAft>
              <a:buAutoNum type="arabicPeriod"/>
            </a:pPr>
            <a:r>
              <a:rPr lang="en" sz="2000" b="1" i="1" dirty="0"/>
              <a:t>30 years of progress in 4dVar assimilation of radar altimetry </a:t>
            </a:r>
          </a:p>
          <a:p>
            <a:pPr marL="514350" indent="-514350">
              <a:spcBef>
                <a:spcPts val="800"/>
              </a:spcBef>
              <a:spcAft>
                <a:spcPts val="800"/>
              </a:spcAft>
              <a:buAutoNum type="arabicPeriod"/>
            </a:pPr>
            <a:r>
              <a:rPr lang="en" sz="2000" b="1" i="1" dirty="0"/>
              <a:t>Pursuing small scales and rapid variations for SWOT</a:t>
            </a:r>
            <a:endParaRPr sz="2000" b="1" i="1" dirty="0"/>
          </a:p>
        </p:txBody>
      </p:sp>
      <p:sp>
        <p:nvSpPr>
          <p:cNvPr id="80" name="Google Shape;80;p15"/>
          <p:cNvSpPr txBox="1">
            <a:spLocks noGrp="1"/>
          </p:cNvSpPr>
          <p:nvPr>
            <p:ph type="body" idx="1"/>
          </p:nvPr>
        </p:nvSpPr>
        <p:spPr>
          <a:xfrm>
            <a:off x="111433" y="2149169"/>
            <a:ext cx="4724400" cy="2022400"/>
          </a:xfrm>
          <a:prstGeom prst="rect">
            <a:avLst/>
          </a:prstGeom>
        </p:spPr>
        <p:txBody>
          <a:bodyPr spcFirstLastPara="1" vert="horz" wrap="square" lIns="121900" tIns="121900" rIns="121900" bIns="121900" rtlCol="0" anchor="t" anchorCtr="0">
            <a:normAutofit/>
          </a:bodyPr>
          <a:lstStyle/>
          <a:p>
            <a:r>
              <a:rPr lang="en" sz="2400" dirty="0"/>
              <a:t>Large-scale variability occurs over long time scales.</a:t>
            </a:r>
            <a:endParaRPr sz="2400" dirty="0"/>
          </a:p>
          <a:p>
            <a:r>
              <a:rPr lang="en" sz="2400" dirty="0"/>
              <a:t>Small spatial scales have short temporal scales</a:t>
            </a:r>
            <a:endParaRPr sz="2400" dirty="0"/>
          </a:p>
        </p:txBody>
      </p:sp>
      <p:sp>
        <p:nvSpPr>
          <p:cNvPr id="2" name="Google Shape;75;p15">
            <a:extLst>
              <a:ext uri="{FF2B5EF4-FFF2-40B4-BE49-F238E27FC236}">
                <a16:creationId xmlns:a16="http://schemas.microsoft.com/office/drawing/2014/main" id="{11BE7FDC-1612-9B6C-492A-CB7A67D23593}"/>
              </a:ext>
            </a:extLst>
          </p:cNvPr>
          <p:cNvSpPr/>
          <p:nvPr/>
        </p:nvSpPr>
        <p:spPr>
          <a:xfrm>
            <a:off x="9353269" y="3578499"/>
            <a:ext cx="200799" cy="182799"/>
          </a:xfrm>
          <a:prstGeom prst="ellipse">
            <a:avLst/>
          </a:prstGeom>
          <a:solidFill>
            <a:schemeClr val="accent5">
              <a:lumMod val="60000"/>
              <a:lumOff val="40000"/>
            </a:schemeClr>
          </a:solidFill>
          <a:ln w="9525"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 name="Google Shape;78;p15">
            <a:extLst>
              <a:ext uri="{FF2B5EF4-FFF2-40B4-BE49-F238E27FC236}">
                <a16:creationId xmlns:a16="http://schemas.microsoft.com/office/drawing/2014/main" id="{19C3F036-C876-D4DA-6093-1EDE03B6FF39}"/>
              </a:ext>
            </a:extLst>
          </p:cNvPr>
          <p:cNvSpPr txBox="1"/>
          <p:nvPr/>
        </p:nvSpPr>
        <p:spPr>
          <a:xfrm>
            <a:off x="8756283" y="3831101"/>
            <a:ext cx="1170000" cy="984845"/>
          </a:xfrm>
          <a:prstGeom prst="rect">
            <a:avLst/>
          </a:prstGeom>
          <a:noFill/>
          <a:ln>
            <a:noFill/>
          </a:ln>
        </p:spPr>
        <p:txBody>
          <a:bodyPr spcFirstLastPara="1" wrap="square" lIns="121900" tIns="121900" rIns="121900" bIns="121900" anchor="t" anchorCtr="0">
            <a:spAutoFit/>
          </a:bodyPr>
          <a:lstStyle/>
          <a:p>
            <a:r>
              <a:rPr lang="en" sz="2400" b="1" dirty="0">
                <a:solidFill>
                  <a:srgbClr val="00B0F0"/>
                </a:solidFill>
              </a:rPr>
              <a:t>SWOT</a:t>
            </a:r>
          </a:p>
          <a:p>
            <a:r>
              <a:rPr lang="en" sz="2400" b="1" dirty="0">
                <a:solidFill>
                  <a:srgbClr val="00B0F0"/>
                </a:solidFill>
              </a:rPr>
              <a:t>1-day</a:t>
            </a:r>
            <a:endParaRPr sz="2400" b="1" dirty="0">
              <a:solidFill>
                <a:srgbClr val="00B0F0"/>
              </a:solidFill>
            </a:endParaRPr>
          </a:p>
        </p:txBody>
      </p:sp>
      <p:sp>
        <p:nvSpPr>
          <p:cNvPr id="4" name="Rectangle 3">
            <a:extLst>
              <a:ext uri="{FF2B5EF4-FFF2-40B4-BE49-F238E27FC236}">
                <a16:creationId xmlns:a16="http://schemas.microsoft.com/office/drawing/2014/main" id="{C6FCEDD0-0E37-9EBF-18F1-CBC07626F0DF}"/>
              </a:ext>
            </a:extLst>
          </p:cNvPr>
          <p:cNvSpPr/>
          <p:nvPr/>
        </p:nvSpPr>
        <p:spPr>
          <a:xfrm>
            <a:off x="130042" y="5799426"/>
            <a:ext cx="4735525" cy="85127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5;p13">
            <a:extLst>
              <a:ext uri="{FF2B5EF4-FFF2-40B4-BE49-F238E27FC236}">
                <a16:creationId xmlns:a16="http://schemas.microsoft.com/office/drawing/2014/main" id="{A6A987C6-F3EA-2F3E-B954-12AF7478A5CE}"/>
              </a:ext>
            </a:extLst>
          </p:cNvPr>
          <p:cNvSpPr txBox="1">
            <a:spLocks/>
          </p:cNvSpPr>
          <p:nvPr/>
        </p:nvSpPr>
        <p:spPr>
          <a:xfrm>
            <a:off x="616083" y="181690"/>
            <a:ext cx="4710000" cy="1337603"/>
          </a:xfrm>
          <a:prstGeom prst="rect">
            <a:avLst/>
          </a:prstGeom>
          <a:noFill/>
          <a:ln>
            <a:solidFill>
              <a:schemeClr val="tx1"/>
            </a:solid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spcBef>
                <a:spcPts val="0"/>
              </a:spcBef>
            </a:pPr>
            <a:r>
              <a:rPr lang="en-US" sz="1400" dirty="0"/>
              <a:t>Sarah T </a:t>
            </a:r>
            <a:r>
              <a:rPr lang="en-US" sz="1400" dirty="0" err="1"/>
              <a:t>Gille</a:t>
            </a:r>
            <a:r>
              <a:rPr lang="en-US" sz="1400" dirty="0"/>
              <a:t>, Ariane </a:t>
            </a:r>
            <a:r>
              <a:rPr lang="en-US" sz="1400" dirty="0" err="1"/>
              <a:t>Verdy</a:t>
            </a:r>
            <a:r>
              <a:rPr lang="en-US" sz="1400" dirty="0"/>
              <a:t>, Matthew R </a:t>
            </a:r>
            <a:r>
              <a:rPr lang="en-US" sz="1400" dirty="0" err="1"/>
              <a:t>Mazloff</a:t>
            </a:r>
            <a:r>
              <a:rPr lang="en-US" sz="1400" dirty="0"/>
              <a:t>, Bruce D </a:t>
            </a:r>
            <a:r>
              <a:rPr lang="en-US" sz="1400" dirty="0" err="1"/>
              <a:t>Cornuelle</a:t>
            </a:r>
            <a:r>
              <a:rPr lang="en-US" sz="1400" dirty="0"/>
              <a:t>, Ganesh Gopalakrishnan, Manuel </a:t>
            </a:r>
            <a:r>
              <a:rPr lang="en-US" sz="1400" dirty="0" err="1"/>
              <a:t>Othon</a:t>
            </a:r>
            <a:r>
              <a:rPr lang="en-US" sz="1400" dirty="0"/>
              <a:t> Gutierrez-Villanueva and </a:t>
            </a:r>
            <a:r>
              <a:rPr lang="en-US" sz="1400" dirty="0" err="1"/>
              <a:t>Saulo</a:t>
            </a:r>
            <a:r>
              <a:rPr lang="en-US" sz="1400" dirty="0"/>
              <a:t> M Soares</a:t>
            </a:r>
          </a:p>
          <a:p>
            <a:pPr>
              <a:spcBef>
                <a:spcPts val="0"/>
              </a:spcBef>
            </a:pPr>
            <a:r>
              <a:rPr lang="en-US" sz="1400" dirty="0" err="1"/>
              <a:t>sgille@ucsd.edu</a:t>
            </a:r>
            <a:endParaRPr lang="en-US" sz="1400" dirty="0"/>
          </a:p>
          <a:p>
            <a:pPr>
              <a:spcBef>
                <a:spcPts val="0"/>
              </a:spcBef>
            </a:pPr>
            <a:r>
              <a:rPr lang="en-US" sz="1400" dirty="0"/>
              <a:t>Scripps Institution of Oceanography, UC San Diego</a:t>
            </a:r>
          </a:p>
        </p:txBody>
      </p:sp>
    </p:spTree>
    <p:extLst>
      <p:ext uri="{BB962C8B-B14F-4D97-AF65-F5344CB8AC3E}">
        <p14:creationId xmlns:p14="http://schemas.microsoft.com/office/powerpoint/2010/main" val="185986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F3427-1F1D-9727-5139-F99D4DEE305F}"/>
              </a:ext>
            </a:extLst>
          </p:cNvPr>
          <p:cNvSpPr>
            <a:spLocks noGrp="1"/>
          </p:cNvSpPr>
          <p:nvPr>
            <p:ph type="body" sz="quarter" idx="20"/>
          </p:nvPr>
        </p:nvSpPr>
        <p:spPr>
          <a:xfrm>
            <a:off x="288425" y="347113"/>
            <a:ext cx="11492304"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03B33"/>
                </a:solidFill>
                <a:latin typeface="+mj-lt"/>
                <a:ea typeface="Roboto Condensed" panose="02000000000000000000" pitchFamily="2" charset="0"/>
                <a:cs typeface="Roboto Condensed" panose="02000000000000000000" pitchFamily="2" charset="0"/>
              </a:defRPr>
            </a:lvl1pPr>
            <a:lvl2pPr marL="536575" indent="-360363" algn="l" defTabSz="914400" rtl="0" eaLnBrk="1" latinLnBrk="0" hangingPunct="1">
              <a:lnSpc>
                <a:spcPct val="90000"/>
              </a:lnSpc>
              <a:spcBef>
                <a:spcPts val="500"/>
              </a:spcBef>
              <a:buClr>
                <a:srgbClr val="EC7D30"/>
              </a:buClr>
              <a:buFont typeface="Wingdings" panose="05000000000000000000" pitchFamily="2" charset="2"/>
              <a:buChar char="ü"/>
              <a:defRPr sz="1200" kern="1200">
                <a:solidFill>
                  <a:schemeClr val="accent5"/>
                </a:solidFill>
                <a:latin typeface="+mj-lt"/>
                <a:ea typeface="+mn-ea"/>
                <a:cs typeface="+mn-cs"/>
              </a:defRPr>
            </a:lvl2pPr>
            <a:lvl3pPr marL="720725" indent="-360363" algn="l" defTabSz="914400" rtl="0" eaLnBrk="1" latinLnBrk="0" hangingPunct="1">
              <a:lnSpc>
                <a:spcPct val="90000"/>
              </a:lnSpc>
              <a:spcBef>
                <a:spcPts val="500"/>
              </a:spcBef>
              <a:buClr>
                <a:srgbClr val="EC7D30"/>
              </a:buClr>
              <a:buFont typeface="Wingdings" panose="05000000000000000000" pitchFamily="2" charset="2"/>
              <a:buChar char="ü"/>
              <a:defRPr sz="1200" kern="1200">
                <a:solidFill>
                  <a:schemeClr val="accent5"/>
                </a:solidFill>
                <a:latin typeface="+mj-lt"/>
                <a:ea typeface="+mn-ea"/>
                <a:cs typeface="+mn-cs"/>
              </a:defRPr>
            </a:lvl3pPr>
            <a:lvl4pPr marL="896938" indent="-273050" algn="l" defTabSz="914400" rtl="0" eaLnBrk="1" latinLnBrk="0" hangingPunct="1">
              <a:lnSpc>
                <a:spcPct val="90000"/>
              </a:lnSpc>
              <a:spcBef>
                <a:spcPts val="500"/>
              </a:spcBef>
              <a:buClr>
                <a:srgbClr val="EC7D30"/>
              </a:buClr>
              <a:buFont typeface="Wingdings" panose="05000000000000000000" pitchFamily="2" charset="2"/>
              <a:buChar char="ü"/>
              <a:defRPr sz="1200" kern="1200">
                <a:solidFill>
                  <a:schemeClr val="accent5"/>
                </a:solidFill>
                <a:latin typeface="+mj-lt"/>
                <a:ea typeface="+mn-ea"/>
                <a:cs typeface="+mn-cs"/>
              </a:defRPr>
            </a:lvl4pPr>
            <a:lvl5pPr marL="1169988" indent="-273050" algn="l" defTabSz="914400" rtl="0" eaLnBrk="1" latinLnBrk="0" hangingPunct="1">
              <a:lnSpc>
                <a:spcPct val="90000"/>
              </a:lnSpc>
              <a:spcBef>
                <a:spcPts val="500"/>
              </a:spcBef>
              <a:buClr>
                <a:srgbClr val="EC7D30"/>
              </a:buClr>
              <a:buFont typeface="Wingdings" panose="05000000000000000000" pitchFamily="2" charset="2"/>
              <a:buChar char="ü"/>
              <a:defRPr sz="12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Next LT Pro" panose="020B0504020202020204" pitchFamily="34" charset="0"/>
              </a:rPr>
              <a:t>From </a:t>
            </a:r>
            <a:r>
              <a:rPr lang="en-US" dirty="0">
                <a:solidFill>
                  <a:schemeClr val="accent2"/>
                </a:solidFill>
                <a:latin typeface="Avenir Next LT Pro" panose="020B0504020202020204" pitchFamily="34" charset="0"/>
              </a:rPr>
              <a:t>Sentinel-1 Doppler</a:t>
            </a:r>
            <a:r>
              <a:rPr lang="en-US" dirty="0">
                <a:latin typeface="Avenir Next LT Pro" panose="020B0504020202020204" pitchFamily="34" charset="0"/>
              </a:rPr>
              <a:t>, SWOT, </a:t>
            </a:r>
            <a:r>
              <a:rPr lang="en-US" dirty="0">
                <a:solidFill>
                  <a:schemeClr val="accent2"/>
                </a:solidFill>
                <a:latin typeface="Avenir Next LT Pro" panose="020B0504020202020204" pitchFamily="34" charset="0"/>
              </a:rPr>
              <a:t>QG L4 current</a:t>
            </a:r>
            <a:r>
              <a:rPr lang="en-US" dirty="0">
                <a:latin typeface="Avenir Next LT Pro" panose="020B0504020202020204" pitchFamily="34" charset="0"/>
              </a:rPr>
              <a:t>, and Mercator 1/12 – science phase</a:t>
            </a:r>
          </a:p>
          <a:p>
            <a:endParaRPr lang="en-US" dirty="0">
              <a:latin typeface="Avenir Next LT Pro" panose="020B0504020202020204" pitchFamily="34" charset="0"/>
            </a:endParaRPr>
          </a:p>
        </p:txBody>
      </p:sp>
      <p:sp>
        <p:nvSpPr>
          <p:cNvPr id="3" name="Title 2">
            <a:extLst>
              <a:ext uri="{FF2B5EF4-FFF2-40B4-BE49-F238E27FC236}">
                <a16:creationId xmlns:a16="http://schemas.microsoft.com/office/drawing/2014/main" id="{94E21E0C-7313-140A-CE57-BE720BCF0B6B}"/>
              </a:ext>
            </a:extLst>
          </p:cNvPr>
          <p:cNvSpPr>
            <a:spLocks noGrp="1"/>
          </p:cNvSpPr>
          <p:nvPr>
            <p:ph type="title"/>
          </p:nvPr>
        </p:nvSpPr>
        <p:spPr/>
        <p:txBody>
          <a:bodyPr>
            <a:normAutofit/>
          </a:bodyPr>
          <a:lstStyle/>
          <a:p>
            <a:r>
              <a:rPr lang="en-US" sz="2800" dirty="0">
                <a:latin typeface="Avenir Next LT Pro" panose="020B0504020202020204" pitchFamily="34" charset="0"/>
              </a:rPr>
              <a:t>Ocean Surface Circulation in Lofoten Basin on 29</a:t>
            </a:r>
            <a:r>
              <a:rPr lang="en-US" sz="2800" baseline="30000" dirty="0">
                <a:latin typeface="Avenir Next LT Pro" panose="020B0504020202020204" pitchFamily="34" charset="0"/>
              </a:rPr>
              <a:t>th</a:t>
            </a:r>
            <a:r>
              <a:rPr lang="en-US" sz="2800" dirty="0">
                <a:latin typeface="Avenir Next LT Pro" panose="020B0504020202020204" pitchFamily="34" charset="0"/>
              </a:rPr>
              <a:t> July 2023</a:t>
            </a:r>
          </a:p>
        </p:txBody>
      </p:sp>
      <p:sp>
        <p:nvSpPr>
          <p:cNvPr id="18" name="TextBox 17">
            <a:extLst>
              <a:ext uri="{FF2B5EF4-FFF2-40B4-BE49-F238E27FC236}">
                <a16:creationId xmlns:a16="http://schemas.microsoft.com/office/drawing/2014/main" id="{5992F667-E6DE-D7F1-F6B1-ACDDCFB3EFED}"/>
              </a:ext>
            </a:extLst>
          </p:cNvPr>
          <p:cNvSpPr txBox="1"/>
          <p:nvPr/>
        </p:nvSpPr>
        <p:spPr>
          <a:xfrm>
            <a:off x="7018638" y="1391878"/>
            <a:ext cx="5112762" cy="2477601"/>
          </a:xfrm>
          <a:prstGeom prst="rect">
            <a:avLst/>
          </a:prstGeom>
          <a:noFill/>
        </p:spPr>
        <p:txBody>
          <a:bodyPr wrap="square" rtlCol="0">
            <a:spAutoFit/>
          </a:bodyPr>
          <a:lstStyle/>
          <a:p>
            <a:pPr>
              <a:lnSpc>
                <a:spcPct val="150000"/>
              </a:lnSpc>
            </a:pPr>
            <a:r>
              <a:rPr lang="en-US" b="1" dirty="0">
                <a:solidFill>
                  <a:srgbClr val="00636B"/>
                </a:solidFill>
                <a:latin typeface="Avenir Next LT Pro" panose="020B0504020202020204" pitchFamily="34" charset="0"/>
              </a:rPr>
              <a:t>Input Data:</a:t>
            </a:r>
          </a:p>
          <a:p>
            <a:pPr marL="342900" indent="-342900">
              <a:spcBef>
                <a:spcPts val="600"/>
              </a:spcBef>
              <a:buAutoNum type="arabicPeriod"/>
            </a:pPr>
            <a:r>
              <a:rPr lang="en-US" dirty="0">
                <a:latin typeface="Avenir Next LT Pro" panose="020B0504020202020204" pitchFamily="34" charset="0"/>
              </a:rPr>
              <a:t>Mercator 1/12 surface current [8 km </a:t>
            </a:r>
            <a:r>
              <a:rPr lang="en-US" dirty="0" err="1">
                <a:latin typeface="Avenir Next LT Pro" panose="020B0504020202020204" pitchFamily="34" charset="0"/>
              </a:rPr>
              <a:t>px</a:t>
            </a:r>
            <a:r>
              <a:rPr lang="en-US" dirty="0">
                <a:latin typeface="Avenir Next LT Pro" panose="020B0504020202020204" pitchFamily="34" charset="0"/>
              </a:rPr>
              <a:t> s]</a:t>
            </a:r>
          </a:p>
          <a:p>
            <a:pPr marL="342900" indent="-342900">
              <a:spcBef>
                <a:spcPts val="600"/>
              </a:spcBef>
              <a:buAutoNum type="arabicPeriod"/>
            </a:pPr>
            <a:r>
              <a:rPr lang="en-US" dirty="0" err="1">
                <a:latin typeface="Avenir Next LT Pro" panose="020B0504020202020204" pitchFamily="34" charset="0"/>
              </a:rPr>
              <a:t>VarDyn</a:t>
            </a:r>
            <a:r>
              <a:rPr lang="en-US" dirty="0">
                <a:latin typeface="Avenir Next LT Pro" panose="020B0504020202020204" pitchFamily="34" charset="0"/>
              </a:rPr>
              <a:t> Currents from combination of SWOT and nadir altimeters [5 km </a:t>
            </a:r>
            <a:r>
              <a:rPr lang="en-US" dirty="0" err="1">
                <a:latin typeface="Avenir Next LT Pro" panose="020B0504020202020204" pitchFamily="34" charset="0"/>
              </a:rPr>
              <a:t>px</a:t>
            </a:r>
            <a:r>
              <a:rPr lang="en-US" dirty="0">
                <a:latin typeface="Avenir Next LT Pro" panose="020B0504020202020204" pitchFamily="34" charset="0"/>
              </a:rPr>
              <a:t> s]</a:t>
            </a:r>
          </a:p>
          <a:p>
            <a:pPr marL="342900" indent="-342900">
              <a:spcBef>
                <a:spcPts val="600"/>
              </a:spcBef>
              <a:buAutoNum type="arabicPeriod"/>
            </a:pPr>
            <a:r>
              <a:rPr lang="en-US" dirty="0">
                <a:latin typeface="Avenir Next LT Pro" panose="020B0504020202020204" pitchFamily="34" charset="0"/>
              </a:rPr>
              <a:t>Geostrophic Current from SWOT [2 km </a:t>
            </a:r>
            <a:r>
              <a:rPr lang="en-US" dirty="0" err="1">
                <a:latin typeface="Avenir Next LT Pro" panose="020B0504020202020204" pitchFamily="34" charset="0"/>
              </a:rPr>
              <a:t>px</a:t>
            </a:r>
            <a:r>
              <a:rPr lang="en-US" dirty="0">
                <a:latin typeface="Avenir Next LT Pro" panose="020B0504020202020204" pitchFamily="34" charset="0"/>
              </a:rPr>
              <a:t> s] </a:t>
            </a:r>
          </a:p>
          <a:p>
            <a:pPr marL="342900" indent="-342900">
              <a:spcBef>
                <a:spcPts val="600"/>
              </a:spcBef>
              <a:buAutoNum type="arabicPeriod"/>
            </a:pPr>
            <a:r>
              <a:rPr lang="en-US" dirty="0">
                <a:latin typeface="Avenir Next LT Pro" panose="020B0504020202020204" pitchFamily="34" charset="0"/>
              </a:rPr>
              <a:t>Total Surface Current Radial Velocity from Sentinel-1 Doppler [1 km </a:t>
            </a:r>
            <a:r>
              <a:rPr lang="en-US" dirty="0" err="1">
                <a:latin typeface="Avenir Next LT Pro" panose="020B0504020202020204" pitchFamily="34" charset="0"/>
              </a:rPr>
              <a:t>px</a:t>
            </a:r>
            <a:r>
              <a:rPr lang="en-US" dirty="0">
                <a:latin typeface="Avenir Next LT Pro" panose="020B0504020202020204" pitchFamily="34" charset="0"/>
              </a:rPr>
              <a:t> s]</a:t>
            </a:r>
          </a:p>
        </p:txBody>
      </p:sp>
      <p:sp>
        <p:nvSpPr>
          <p:cNvPr id="19" name="TextBox 18">
            <a:extLst>
              <a:ext uri="{FF2B5EF4-FFF2-40B4-BE49-F238E27FC236}">
                <a16:creationId xmlns:a16="http://schemas.microsoft.com/office/drawing/2014/main" id="{B3F552DF-0D4D-17A6-0C61-FF4EB69957B5}"/>
              </a:ext>
            </a:extLst>
          </p:cNvPr>
          <p:cNvSpPr txBox="1"/>
          <p:nvPr/>
        </p:nvSpPr>
        <p:spPr>
          <a:xfrm>
            <a:off x="7013794" y="3361158"/>
            <a:ext cx="4762091" cy="2877711"/>
          </a:xfrm>
          <a:prstGeom prst="rect">
            <a:avLst/>
          </a:prstGeom>
          <a:noFill/>
        </p:spPr>
        <p:txBody>
          <a:bodyPr wrap="square" rtlCol="0">
            <a:spAutoFit/>
          </a:bodyPr>
          <a:lstStyle/>
          <a:p>
            <a:pPr>
              <a:lnSpc>
                <a:spcPct val="150000"/>
              </a:lnSpc>
            </a:pPr>
            <a:r>
              <a:rPr lang="en-US" b="1" dirty="0">
                <a:solidFill>
                  <a:srgbClr val="00636B"/>
                </a:solidFill>
                <a:latin typeface="Avenir Next LT Pro" panose="020B0504020202020204" pitchFamily="34" charset="0"/>
              </a:rPr>
              <a:t>Key points:</a:t>
            </a:r>
          </a:p>
          <a:p>
            <a:pPr marL="342900" indent="-342900">
              <a:spcBef>
                <a:spcPts val="600"/>
              </a:spcBef>
              <a:buAutoNum type="arabicPeriod"/>
            </a:pPr>
            <a:r>
              <a:rPr lang="en-US" dirty="0">
                <a:latin typeface="Avenir Next LT Pro" panose="020B0504020202020204" pitchFamily="34" charset="0"/>
              </a:rPr>
              <a:t>Good consistency between all products for features &gt;&gt; 30 km in terms of location (given time separation), magnitude, and direction</a:t>
            </a:r>
          </a:p>
          <a:p>
            <a:pPr marL="342900" indent="-342900">
              <a:spcBef>
                <a:spcPts val="600"/>
              </a:spcBef>
              <a:buAutoNum type="arabicPeriod"/>
            </a:pPr>
            <a:r>
              <a:rPr lang="en-US" dirty="0">
                <a:latin typeface="Avenir Next LT Pro" panose="020B0504020202020204" pitchFamily="34" charset="0"/>
              </a:rPr>
              <a:t>Small scale features (~10km) are not represented in the reconstruction but appear consistent between SWOT and Sentinel-1</a:t>
            </a:r>
          </a:p>
        </p:txBody>
      </p:sp>
      <p:sp>
        <p:nvSpPr>
          <p:cNvPr id="23" name="TextBox 22">
            <a:extLst>
              <a:ext uri="{FF2B5EF4-FFF2-40B4-BE49-F238E27FC236}">
                <a16:creationId xmlns:a16="http://schemas.microsoft.com/office/drawing/2014/main" id="{8C301955-133A-4853-9327-6DB9B3E46C59}"/>
              </a:ext>
            </a:extLst>
          </p:cNvPr>
          <p:cNvSpPr txBox="1"/>
          <p:nvPr/>
        </p:nvSpPr>
        <p:spPr>
          <a:xfrm>
            <a:off x="5990092" y="1527072"/>
            <a:ext cx="6141308" cy="369332"/>
          </a:xfrm>
          <a:prstGeom prst="rect">
            <a:avLst/>
          </a:prstGeom>
          <a:noFill/>
        </p:spPr>
        <p:txBody>
          <a:bodyPr wrap="square">
            <a:spAutoFit/>
          </a:bodyPr>
          <a:lstStyle/>
          <a:p>
            <a:r>
              <a:rPr lang="en-US" dirty="0"/>
              <a:t>[m/s]</a:t>
            </a:r>
          </a:p>
        </p:txBody>
      </p:sp>
      <p:grpSp>
        <p:nvGrpSpPr>
          <p:cNvPr id="36" name="Group 35">
            <a:extLst>
              <a:ext uri="{FF2B5EF4-FFF2-40B4-BE49-F238E27FC236}">
                <a16:creationId xmlns:a16="http://schemas.microsoft.com/office/drawing/2014/main" id="{2950C69F-BCF7-62FA-7F70-C777040E82D5}"/>
              </a:ext>
            </a:extLst>
          </p:cNvPr>
          <p:cNvGrpSpPr/>
          <p:nvPr/>
        </p:nvGrpSpPr>
        <p:grpSpPr>
          <a:xfrm>
            <a:off x="1094856" y="1391877"/>
            <a:ext cx="5674695" cy="5324811"/>
            <a:chOff x="1094856" y="1391877"/>
            <a:chExt cx="5674695" cy="5324811"/>
          </a:xfrm>
        </p:grpSpPr>
        <p:pic>
          <p:nvPicPr>
            <p:cNvPr id="26" name="Picture 25" descr="A screenshot of a computer generated image&#10;&#10;Description automatically generated">
              <a:extLst>
                <a:ext uri="{FF2B5EF4-FFF2-40B4-BE49-F238E27FC236}">
                  <a16:creationId xmlns:a16="http://schemas.microsoft.com/office/drawing/2014/main" id="{40DA22FA-FB15-3965-2723-3CD074449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56" y="1391877"/>
              <a:ext cx="5674695" cy="5324811"/>
            </a:xfrm>
            <a:prstGeom prst="rect">
              <a:avLst/>
            </a:prstGeom>
          </p:spPr>
        </p:pic>
        <p:sp>
          <p:nvSpPr>
            <p:cNvPr id="29" name="TextBox 28">
              <a:extLst>
                <a:ext uri="{FF2B5EF4-FFF2-40B4-BE49-F238E27FC236}">
                  <a16:creationId xmlns:a16="http://schemas.microsoft.com/office/drawing/2014/main" id="{F0FD6577-D64C-DC92-F1E7-EB6AA2CB87C6}"/>
                </a:ext>
              </a:extLst>
            </p:cNvPr>
            <p:cNvSpPr txBox="1"/>
            <p:nvPr/>
          </p:nvSpPr>
          <p:spPr>
            <a:xfrm>
              <a:off x="1734021" y="1662266"/>
              <a:ext cx="37228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Mercator 1/12, surface current in m/s</a:t>
              </a:r>
            </a:p>
          </p:txBody>
        </p:sp>
      </p:grpSp>
      <p:grpSp>
        <p:nvGrpSpPr>
          <p:cNvPr id="35" name="Group 34">
            <a:extLst>
              <a:ext uri="{FF2B5EF4-FFF2-40B4-BE49-F238E27FC236}">
                <a16:creationId xmlns:a16="http://schemas.microsoft.com/office/drawing/2014/main" id="{8AD4CB79-6C70-7454-4F26-9414BE32FE58}"/>
              </a:ext>
            </a:extLst>
          </p:cNvPr>
          <p:cNvGrpSpPr/>
          <p:nvPr/>
        </p:nvGrpSpPr>
        <p:grpSpPr>
          <a:xfrm>
            <a:off x="1094856" y="1391878"/>
            <a:ext cx="5674695" cy="5324810"/>
            <a:chOff x="1094856" y="1391878"/>
            <a:chExt cx="5674695" cy="5324810"/>
          </a:xfrm>
        </p:grpSpPr>
        <p:grpSp>
          <p:nvGrpSpPr>
            <p:cNvPr id="28" name="Group 27">
              <a:extLst>
                <a:ext uri="{FF2B5EF4-FFF2-40B4-BE49-F238E27FC236}">
                  <a16:creationId xmlns:a16="http://schemas.microsoft.com/office/drawing/2014/main" id="{1E8FE3C8-B0EF-AFDC-1A97-8A226411A4A2}"/>
                </a:ext>
              </a:extLst>
            </p:cNvPr>
            <p:cNvGrpSpPr/>
            <p:nvPr/>
          </p:nvGrpSpPr>
          <p:grpSpPr>
            <a:xfrm>
              <a:off x="1094856" y="1391878"/>
              <a:ext cx="5674695" cy="5324810"/>
              <a:chOff x="1094856" y="1391878"/>
              <a:chExt cx="5674695" cy="5324810"/>
            </a:xfrm>
          </p:grpSpPr>
          <p:pic>
            <p:nvPicPr>
              <p:cNvPr id="7" name="Picture 6" descr="A colorful map with a black background&#10;&#10;Description automatically generated with medium confidence">
                <a:extLst>
                  <a:ext uri="{FF2B5EF4-FFF2-40B4-BE49-F238E27FC236}">
                    <a16:creationId xmlns:a16="http://schemas.microsoft.com/office/drawing/2014/main" id="{F4A114C8-B15B-72F2-160A-01EC1856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57" y="1391878"/>
                <a:ext cx="5674694" cy="5324810"/>
              </a:xfrm>
              <a:prstGeom prst="rect">
                <a:avLst/>
              </a:prstGeom>
            </p:spPr>
          </p:pic>
          <p:pic>
            <p:nvPicPr>
              <p:cNvPr id="11" name="Picture 10" descr="A map of the arctic&#10;&#10;Description automatically generated">
                <a:extLst>
                  <a:ext uri="{FF2B5EF4-FFF2-40B4-BE49-F238E27FC236}">
                    <a16:creationId xmlns:a16="http://schemas.microsoft.com/office/drawing/2014/main" id="{63034CBA-1656-366A-0EED-8CBBBBDAD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56" y="1391878"/>
                <a:ext cx="5674695" cy="5324810"/>
              </a:xfrm>
              <a:prstGeom prst="rect">
                <a:avLst/>
              </a:prstGeom>
            </p:spPr>
          </p:pic>
        </p:grpSp>
        <p:sp>
          <p:nvSpPr>
            <p:cNvPr id="30" name="TextBox 29">
              <a:extLst>
                <a:ext uri="{FF2B5EF4-FFF2-40B4-BE49-F238E27FC236}">
                  <a16:creationId xmlns:a16="http://schemas.microsoft.com/office/drawing/2014/main" id="{B57D0B3F-DA10-3AB4-A6D9-FBE274C60DD2}"/>
                </a:ext>
              </a:extLst>
            </p:cNvPr>
            <p:cNvSpPr txBox="1"/>
            <p:nvPr/>
          </p:nvSpPr>
          <p:spPr>
            <a:xfrm>
              <a:off x="1734020" y="1662266"/>
              <a:ext cx="372281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t>VarDyn</a:t>
              </a:r>
              <a:r>
                <a:rPr lang="en-US" dirty="0"/>
                <a:t> L4, geostrophic current in m/s</a:t>
              </a:r>
            </a:p>
          </p:txBody>
        </p:sp>
      </p:grpSp>
      <p:pic>
        <p:nvPicPr>
          <p:cNvPr id="15" name="Picture 14" descr="A purple and yellow x with white and orange lines&#10;&#10;Description automatically generated with medium confidence">
            <a:extLst>
              <a:ext uri="{FF2B5EF4-FFF2-40B4-BE49-F238E27FC236}">
                <a16:creationId xmlns:a16="http://schemas.microsoft.com/office/drawing/2014/main" id="{1B468BFF-AA7C-BB59-03D0-F44186E40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856" y="1391878"/>
            <a:ext cx="5674695" cy="5324810"/>
          </a:xfrm>
          <a:prstGeom prst="rect">
            <a:avLst/>
          </a:prstGeom>
        </p:spPr>
      </p:pic>
      <p:grpSp>
        <p:nvGrpSpPr>
          <p:cNvPr id="24" name="Group 23">
            <a:extLst>
              <a:ext uri="{FF2B5EF4-FFF2-40B4-BE49-F238E27FC236}">
                <a16:creationId xmlns:a16="http://schemas.microsoft.com/office/drawing/2014/main" id="{F9DC2012-800A-85B0-D42D-95551200113A}"/>
              </a:ext>
            </a:extLst>
          </p:cNvPr>
          <p:cNvGrpSpPr/>
          <p:nvPr/>
        </p:nvGrpSpPr>
        <p:grpSpPr>
          <a:xfrm>
            <a:off x="325807" y="1316017"/>
            <a:ext cx="6141308" cy="5400671"/>
            <a:chOff x="325807" y="1316017"/>
            <a:chExt cx="6141308" cy="5400671"/>
          </a:xfrm>
        </p:grpSpPr>
        <p:grpSp>
          <p:nvGrpSpPr>
            <p:cNvPr id="17" name="Group 16">
              <a:extLst>
                <a:ext uri="{FF2B5EF4-FFF2-40B4-BE49-F238E27FC236}">
                  <a16:creationId xmlns:a16="http://schemas.microsoft.com/office/drawing/2014/main" id="{EEED5911-0C58-5B15-34F1-03D50A96BEB6}"/>
                </a:ext>
              </a:extLst>
            </p:cNvPr>
            <p:cNvGrpSpPr/>
            <p:nvPr/>
          </p:nvGrpSpPr>
          <p:grpSpPr>
            <a:xfrm>
              <a:off x="411271" y="1316017"/>
              <a:ext cx="5684729" cy="5400671"/>
              <a:chOff x="411271" y="1316017"/>
              <a:chExt cx="5684729" cy="5400671"/>
            </a:xfrm>
          </p:grpSpPr>
          <p:pic>
            <p:nvPicPr>
              <p:cNvPr id="13" name="Picture 12" descr="A screenshot of a satellite image&#10;&#10;Description automatically generated">
                <a:extLst>
                  <a:ext uri="{FF2B5EF4-FFF2-40B4-BE49-F238E27FC236}">
                    <a16:creationId xmlns:a16="http://schemas.microsoft.com/office/drawing/2014/main" id="{34DAAC04-35C7-8895-840F-33A4E249E523}"/>
                  </a:ext>
                </a:extLst>
              </p:cNvPr>
              <p:cNvPicPr>
                <a:picLocks noChangeAspect="1"/>
              </p:cNvPicPr>
              <p:nvPr/>
            </p:nvPicPr>
            <p:blipFill>
              <a:blip r:embed="rId6">
                <a:extLst>
                  <a:ext uri="{28A0092B-C50C-407E-A947-70E740481C1C}">
                    <a14:useLocalDpi xmlns:a14="http://schemas.microsoft.com/office/drawing/2010/main" val="0"/>
                  </a:ext>
                </a:extLst>
              </a:blip>
              <a:srcRect r="13207"/>
              <a:stretch/>
            </p:blipFill>
            <p:spPr>
              <a:xfrm>
                <a:off x="1094856" y="1391878"/>
                <a:ext cx="5001144" cy="5324810"/>
              </a:xfrm>
              <a:prstGeom prst="rect">
                <a:avLst/>
              </a:prstGeom>
            </p:spPr>
          </p:pic>
          <p:pic>
            <p:nvPicPr>
              <p:cNvPr id="16" name="Picture 15" descr="A screenshot of a satellite image&#10;&#10;Description automatically generated">
                <a:extLst>
                  <a:ext uri="{FF2B5EF4-FFF2-40B4-BE49-F238E27FC236}">
                    <a16:creationId xmlns:a16="http://schemas.microsoft.com/office/drawing/2014/main" id="{A9B40593-6646-80B1-712C-3E99773D8F75}"/>
                  </a:ext>
                </a:extLst>
              </p:cNvPr>
              <p:cNvPicPr>
                <a:picLocks noChangeAspect="1"/>
              </p:cNvPicPr>
              <p:nvPr/>
            </p:nvPicPr>
            <p:blipFill>
              <a:blip r:embed="rId6">
                <a:extLst>
                  <a:ext uri="{28A0092B-C50C-407E-A947-70E740481C1C}">
                    <a14:useLocalDpi xmlns:a14="http://schemas.microsoft.com/office/drawing/2010/main" val="0"/>
                  </a:ext>
                </a:extLst>
              </a:blip>
              <a:srcRect l="86793"/>
              <a:stretch/>
            </p:blipFill>
            <p:spPr>
              <a:xfrm>
                <a:off x="411271" y="1316017"/>
                <a:ext cx="761022" cy="5324810"/>
              </a:xfrm>
              <a:prstGeom prst="rect">
                <a:avLst/>
              </a:prstGeom>
            </p:spPr>
          </p:pic>
        </p:grpSp>
        <p:sp>
          <p:nvSpPr>
            <p:cNvPr id="22" name="TextBox 21">
              <a:extLst>
                <a:ext uri="{FF2B5EF4-FFF2-40B4-BE49-F238E27FC236}">
                  <a16:creationId xmlns:a16="http://schemas.microsoft.com/office/drawing/2014/main" id="{07E6C09E-6D9E-D185-0A38-8DF0A9A4E5BD}"/>
                </a:ext>
              </a:extLst>
            </p:cNvPr>
            <p:cNvSpPr txBox="1"/>
            <p:nvPr/>
          </p:nvSpPr>
          <p:spPr>
            <a:xfrm>
              <a:off x="325807" y="1527072"/>
              <a:ext cx="6141308" cy="369332"/>
            </a:xfrm>
            <a:prstGeom prst="rect">
              <a:avLst/>
            </a:prstGeom>
            <a:noFill/>
          </p:spPr>
          <p:txBody>
            <a:bodyPr wrap="square">
              <a:spAutoFit/>
            </a:bodyPr>
            <a:lstStyle/>
            <a:p>
              <a:r>
                <a:rPr lang="en-US" dirty="0"/>
                <a:t>[m/s]</a:t>
              </a:r>
            </a:p>
          </p:txBody>
        </p:sp>
      </p:grpSp>
      <p:pic>
        <p:nvPicPr>
          <p:cNvPr id="27" name="Picture 26" descr="A map of the arctic&#10;&#10;Description automatically generated">
            <a:extLst>
              <a:ext uri="{FF2B5EF4-FFF2-40B4-BE49-F238E27FC236}">
                <a16:creationId xmlns:a16="http://schemas.microsoft.com/office/drawing/2014/main" id="{E2BD820F-3C33-8423-CF78-2DD7A93E5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434" y="1391878"/>
            <a:ext cx="5674695" cy="5324810"/>
          </a:xfrm>
          <a:prstGeom prst="rect">
            <a:avLst/>
          </a:prstGeom>
        </p:spPr>
      </p:pic>
      <p:sp>
        <p:nvSpPr>
          <p:cNvPr id="31" name="TextBox 30">
            <a:extLst>
              <a:ext uri="{FF2B5EF4-FFF2-40B4-BE49-F238E27FC236}">
                <a16:creationId xmlns:a16="http://schemas.microsoft.com/office/drawing/2014/main" id="{63A457D6-F6A5-806C-8025-EEF8612327BB}"/>
              </a:ext>
            </a:extLst>
          </p:cNvPr>
          <p:cNvSpPr txBox="1"/>
          <p:nvPr/>
        </p:nvSpPr>
        <p:spPr>
          <a:xfrm>
            <a:off x="1734020" y="1662266"/>
            <a:ext cx="372281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SWOT L3, geostrophic current</a:t>
            </a:r>
          </a:p>
        </p:txBody>
      </p:sp>
      <p:sp>
        <p:nvSpPr>
          <p:cNvPr id="32" name="TextBox 31">
            <a:extLst>
              <a:ext uri="{FF2B5EF4-FFF2-40B4-BE49-F238E27FC236}">
                <a16:creationId xmlns:a16="http://schemas.microsoft.com/office/drawing/2014/main" id="{C9EFF818-1F4E-6CDC-A1CD-8F05751E6D06}"/>
              </a:ext>
            </a:extLst>
          </p:cNvPr>
          <p:cNvSpPr txBox="1"/>
          <p:nvPr/>
        </p:nvSpPr>
        <p:spPr>
          <a:xfrm>
            <a:off x="1734020" y="1662265"/>
            <a:ext cx="372281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S1 Doppler, OSC RVL in m/s</a:t>
            </a:r>
          </a:p>
        </p:txBody>
      </p:sp>
      <p:pic>
        <p:nvPicPr>
          <p:cNvPr id="4" name="Picture 2" descr="ESA Patch – ESA Brand Centre">
            <a:extLst>
              <a:ext uri="{FF2B5EF4-FFF2-40B4-BE49-F238E27FC236}">
                <a16:creationId xmlns:a16="http://schemas.microsoft.com/office/drawing/2014/main" id="{FB7D25DB-0751-A200-76F4-DB6E9FE127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6862" y="25016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B98A13-8E8A-8717-85C3-0339DB595344}"/>
              </a:ext>
            </a:extLst>
          </p:cNvPr>
          <p:cNvSpPr txBox="1"/>
          <p:nvPr/>
        </p:nvSpPr>
        <p:spPr>
          <a:xfrm>
            <a:off x="7013794" y="5238724"/>
            <a:ext cx="5001144" cy="1600438"/>
          </a:xfrm>
          <a:prstGeom prst="rect">
            <a:avLst/>
          </a:prstGeom>
          <a:noFill/>
          <a:ln>
            <a:solidFill>
              <a:schemeClr val="tx1"/>
            </a:solidFill>
          </a:ln>
        </p:spPr>
        <p:txBody>
          <a:bodyPr wrap="square" rtlCol="0">
            <a:spAutoFit/>
          </a:bodyPr>
          <a:lstStyle/>
          <a:p>
            <a:r>
              <a:rPr lang="en-US" dirty="0">
                <a:solidFill>
                  <a:schemeClr val="tx1"/>
                </a:solidFill>
                <a:latin typeface="Avenir Next LT Pro" panose="020B0504020202020204" pitchFamily="34" charset="0"/>
                <a:ea typeface="Roboto"/>
                <a:cs typeface="Roboto"/>
              </a:rPr>
              <a:t>A. Bonaduce</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A. Moiseev</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R.P. Raj</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L.P. Moner</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a:t>
            </a:r>
          </a:p>
          <a:p>
            <a:r>
              <a:rPr lang="en-US" dirty="0">
                <a:solidFill>
                  <a:schemeClr val="tx1"/>
                </a:solidFill>
                <a:latin typeface="Avenir Next LT Pro" panose="020B0504020202020204" pitchFamily="34" charset="0"/>
                <a:ea typeface="Roboto"/>
                <a:cs typeface="Roboto"/>
              </a:rPr>
              <a:t>M. Babiker</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J.A. Johannessen</a:t>
            </a:r>
            <a:r>
              <a:rPr lang="en-US" baseline="30000" dirty="0">
                <a:solidFill>
                  <a:schemeClr val="tx1"/>
                </a:solidFill>
                <a:latin typeface="Avenir Next LT Pro" panose="020B0504020202020204" pitchFamily="34" charset="0"/>
                <a:ea typeface="Roboto"/>
                <a:cs typeface="Roboto"/>
              </a:rPr>
              <a:t>1</a:t>
            </a:r>
            <a:r>
              <a:rPr lang="en-US" dirty="0">
                <a:solidFill>
                  <a:schemeClr val="tx1"/>
                </a:solidFill>
                <a:latin typeface="Avenir Next LT Pro" panose="020B0504020202020204" pitchFamily="34" charset="0"/>
                <a:ea typeface="Roboto"/>
                <a:cs typeface="Roboto"/>
              </a:rPr>
              <a:t>, F. Le Guillou</a:t>
            </a:r>
            <a:r>
              <a:rPr lang="en-US" baseline="30000" dirty="0">
                <a:solidFill>
                  <a:schemeClr val="tx1"/>
                </a:solidFill>
                <a:latin typeface="Avenir Next LT Pro" panose="020B0504020202020204" pitchFamily="34" charset="0"/>
                <a:ea typeface="Roboto"/>
                <a:cs typeface="Roboto"/>
              </a:rPr>
              <a:t>2</a:t>
            </a:r>
          </a:p>
          <a:p>
            <a:br>
              <a:rPr lang="en-US" dirty="0">
                <a:solidFill>
                  <a:schemeClr val="tx1"/>
                </a:solidFill>
                <a:latin typeface="Avenir Next LT Pro" panose="020B0504020202020204" pitchFamily="34" charset="0"/>
                <a:ea typeface="Roboto"/>
                <a:cs typeface="Roboto"/>
              </a:rPr>
            </a:br>
            <a:r>
              <a:rPr lang="en-US" baseline="30000" dirty="0">
                <a:solidFill>
                  <a:schemeClr val="tx1"/>
                </a:solidFill>
                <a:latin typeface="Avenir Next LT Pro" panose="020B0504020202020204" pitchFamily="34" charset="0"/>
                <a:ea typeface="Roboto"/>
                <a:cs typeface="Roboto"/>
              </a:rPr>
              <a:t>1 </a:t>
            </a:r>
            <a:r>
              <a:rPr lang="en-US" dirty="0">
                <a:solidFill>
                  <a:schemeClr val="tx1"/>
                </a:solidFill>
                <a:latin typeface="Avenir Next LT Pro" panose="020B0504020202020204" pitchFamily="34" charset="0"/>
                <a:ea typeface="Roboto"/>
                <a:cs typeface="Roboto"/>
              </a:rPr>
              <a:t>Nansen Environmental and Remote Sensing Center, Bergen, Norway</a:t>
            </a:r>
            <a:br>
              <a:rPr lang="en-US" dirty="0">
                <a:solidFill>
                  <a:schemeClr val="tx1"/>
                </a:solidFill>
                <a:latin typeface="Avenir Next LT Pro" panose="020B0504020202020204" pitchFamily="34" charset="0"/>
                <a:ea typeface="Roboto"/>
                <a:cs typeface="Roboto"/>
              </a:rPr>
            </a:br>
            <a:r>
              <a:rPr lang="en-US" baseline="30000" dirty="0">
                <a:solidFill>
                  <a:schemeClr val="tx1"/>
                </a:solidFill>
                <a:latin typeface="Avenir Next LT Pro" panose="020B0504020202020204" pitchFamily="34" charset="0"/>
                <a:ea typeface="Roboto"/>
                <a:cs typeface="Roboto"/>
              </a:rPr>
              <a:t>2 </a:t>
            </a:r>
            <a:r>
              <a:rPr lang="en-US" dirty="0">
                <a:solidFill>
                  <a:schemeClr val="tx1"/>
                </a:solidFill>
                <a:latin typeface="Avenir Next LT Pro" panose="020B0504020202020204" pitchFamily="34" charset="0"/>
                <a:ea typeface="Roboto"/>
                <a:cs typeface="Roboto"/>
              </a:rPr>
              <a:t>ESA-ESRIN, Frascati, Italy</a:t>
            </a:r>
            <a:br>
              <a:rPr lang="en-US" dirty="0">
                <a:solidFill>
                  <a:schemeClr val="tx1"/>
                </a:solidFill>
                <a:latin typeface="Avenir Next LT Pro" panose="020B0504020202020204" pitchFamily="34" charset="0"/>
                <a:ea typeface="Roboto"/>
                <a:cs typeface="Roboto"/>
              </a:rPr>
            </a:br>
            <a:r>
              <a:rPr lang="en-US" baseline="30000" dirty="0">
                <a:solidFill>
                  <a:schemeClr val="tx1"/>
                </a:solidFill>
                <a:latin typeface="Avenir Next LT Pro" panose="020B0504020202020204" pitchFamily="34" charset="0"/>
                <a:ea typeface="Roboto"/>
                <a:cs typeface="Roboto"/>
              </a:rPr>
              <a:t>* </a:t>
            </a:r>
            <a:r>
              <a:rPr lang="en-US" dirty="0">
                <a:solidFill>
                  <a:schemeClr val="tx1"/>
                </a:solidFill>
                <a:latin typeface="Avenir Next LT Pro" panose="020B0504020202020204" pitchFamily="34" charset="0"/>
                <a:ea typeface="Roboto"/>
                <a:cs typeface="Roboto"/>
              </a:rPr>
              <a:t>now at: University of </a:t>
            </a:r>
            <a:r>
              <a:rPr lang="en-US" dirty="0" err="1">
                <a:solidFill>
                  <a:schemeClr val="tx1"/>
                </a:solidFill>
                <a:latin typeface="Avenir Next LT Pro" panose="020B0504020202020204" pitchFamily="34" charset="0"/>
                <a:ea typeface="Roboto"/>
                <a:cs typeface="Roboto"/>
              </a:rPr>
              <a:t>Trømso</a:t>
            </a:r>
            <a:r>
              <a:rPr lang="en-US" dirty="0">
                <a:solidFill>
                  <a:schemeClr val="tx1"/>
                </a:solidFill>
                <a:latin typeface="Avenir Next LT Pro" panose="020B0504020202020204" pitchFamily="34" charset="0"/>
                <a:ea typeface="Roboto"/>
                <a:cs typeface="Roboto"/>
              </a:rPr>
              <a:t>, Norway</a:t>
            </a:r>
            <a:endParaRPr lang="en-GB" b="1" i="1" dirty="0">
              <a:solidFill>
                <a:schemeClr val="tx1"/>
              </a:solidFill>
              <a:latin typeface="NotesEsa" panose="02000506030000020004" pitchFamily="2" charset="0"/>
            </a:endParaRPr>
          </a:p>
        </p:txBody>
      </p:sp>
    </p:spTree>
    <p:extLst>
      <p:ext uri="{BB962C8B-B14F-4D97-AF65-F5344CB8AC3E}">
        <p14:creationId xmlns:p14="http://schemas.microsoft.com/office/powerpoint/2010/main" val="137733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p:nvPr/>
        </p:nvSpPr>
        <p:spPr>
          <a:xfrm>
            <a:off x="277122" y="1172548"/>
            <a:ext cx="11670900" cy="5633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chemeClr val="dk1"/>
                </a:solidFill>
                <a:latin typeface="Avenir"/>
                <a:ea typeface="Avenir"/>
                <a:cs typeface="Avenir"/>
                <a:sym typeface="Avenir"/>
              </a:rPr>
              <a:t>Operational oceanography has found more maritime applications than we imagined - too many to try and list today. – </a:t>
            </a:r>
            <a:r>
              <a:rPr lang="en-US" sz="2000" i="1" dirty="0">
                <a:solidFill>
                  <a:schemeClr val="dk1"/>
                </a:solidFill>
                <a:latin typeface="Avenir"/>
                <a:ea typeface="Avenir"/>
                <a:cs typeface="Avenir"/>
                <a:sym typeface="Avenir"/>
              </a:rPr>
              <a:t>David Griffin</a:t>
            </a:r>
            <a:endParaRPr dirty="0"/>
          </a:p>
          <a:p>
            <a:pPr marL="0" marR="0" lvl="0" indent="0" algn="just" rtl="0">
              <a:spcBef>
                <a:spcPts val="0"/>
              </a:spcBef>
              <a:spcAft>
                <a:spcPts val="0"/>
              </a:spcAft>
              <a:buNone/>
            </a:pPr>
            <a:endParaRPr lang="en-US" sz="2000" i="1" dirty="0">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dirty="0">
                <a:solidFill>
                  <a:schemeClr val="dk1"/>
                </a:solidFill>
                <a:latin typeface="Avenir"/>
                <a:ea typeface="Avenir"/>
                <a:cs typeface="Avenir"/>
                <a:sym typeface="Avenir"/>
              </a:rPr>
              <a:t>Missions should be defined with operational uses firmly in mind / built into the mission design (the orbit, the temporal resolution of repeat measurements, the availability and reliability of data close to the coast) and latency requirements. Altimetry can make (further) useful contributions to:</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Coastal and high seas shipping</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Harmful Algal blooms</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Plastic pollution (advection, convergence)</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Coastal inundation</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The prediction of rapid intensification and sustainment of tropical cyclones </a:t>
            </a:r>
            <a:r>
              <a:rPr lang="en-US" sz="2000" b="0" i="1" u="none" strike="noStrike" cap="none" dirty="0">
                <a:solidFill>
                  <a:schemeClr val="dk1"/>
                </a:solidFill>
                <a:latin typeface="Avenir"/>
                <a:ea typeface="Avenir"/>
                <a:cs typeface="Avenir"/>
                <a:sym typeface="Avenir"/>
              </a:rPr>
              <a:t>near landfall</a:t>
            </a:r>
            <a:endParaRPr lang="en-US" dirty="0"/>
          </a:p>
          <a:p>
            <a:pPr marL="742950" marR="0" lvl="1" indent="-285750" algn="just" rtl="0">
              <a:spcBef>
                <a:spcPts val="0"/>
              </a:spcBef>
              <a:spcAft>
                <a:spcPts val="0"/>
              </a:spcAft>
              <a:buClr>
                <a:schemeClr val="dk1"/>
              </a:buClr>
              <a:buSzPts val="2000"/>
              <a:buFont typeface="Arial"/>
              <a:buChar char="•"/>
            </a:pPr>
            <a:r>
              <a:rPr lang="en-US" sz="2000" b="0" i="0" u="none" strike="noStrike" cap="none" dirty="0">
                <a:solidFill>
                  <a:schemeClr val="dk1"/>
                </a:solidFill>
                <a:latin typeface="Avenir"/>
                <a:ea typeface="Avenir"/>
                <a:cs typeface="Avenir"/>
                <a:sym typeface="Avenir"/>
              </a:rPr>
              <a:t>Marine renewable energy (wave and current power generation)</a:t>
            </a:r>
            <a:endParaRPr lang="en-US" dirty="0"/>
          </a:p>
          <a:p>
            <a:pPr marL="457200" marR="0" lvl="1" indent="0" algn="just" rtl="0">
              <a:spcBef>
                <a:spcPts val="0"/>
              </a:spcBef>
              <a:spcAft>
                <a:spcPts val="0"/>
              </a:spcAft>
              <a:buNone/>
            </a:pPr>
            <a:r>
              <a:rPr lang="en-US" sz="2000" b="0" i="0" u="none" strike="noStrike" cap="none" dirty="0">
                <a:solidFill>
                  <a:schemeClr val="dk1"/>
                </a:solidFill>
                <a:latin typeface="Avenir"/>
                <a:ea typeface="Avenir"/>
                <a:cs typeface="Avenir"/>
                <a:sym typeface="Avenir"/>
              </a:rPr>
              <a:t>	… the list is too long to fully enumerate here</a:t>
            </a:r>
            <a:endParaRPr lang="en-US" dirty="0"/>
          </a:p>
          <a:p>
            <a:pPr marL="742950" marR="0" lvl="1" indent="-158750" algn="just" rtl="0">
              <a:spcBef>
                <a:spcPts val="0"/>
              </a:spcBef>
              <a:spcAft>
                <a:spcPts val="0"/>
              </a:spcAft>
              <a:buClr>
                <a:schemeClr val="dk1"/>
              </a:buClr>
              <a:buSzPts val="2000"/>
              <a:buFont typeface="Arial"/>
              <a:buNone/>
            </a:pPr>
            <a:endParaRPr lang="en-US" sz="2000" b="0" i="0" u="none" strike="noStrike" cap="none" dirty="0">
              <a:solidFill>
                <a:schemeClr val="dk1"/>
              </a:solidFill>
              <a:latin typeface="Avenir"/>
              <a:ea typeface="Avenir"/>
              <a:cs typeface="Avenir"/>
              <a:sym typeface="Avenir"/>
            </a:endParaRPr>
          </a:p>
          <a:p>
            <a:pPr marL="285750" marR="0" lvl="0" indent="-285750" algn="just" rtl="0">
              <a:spcBef>
                <a:spcPts val="0"/>
              </a:spcBef>
              <a:spcAft>
                <a:spcPts val="0"/>
              </a:spcAft>
              <a:buClr>
                <a:schemeClr val="dk1"/>
              </a:buClr>
              <a:buSzPts val="2000"/>
              <a:buFont typeface="Arial"/>
              <a:buChar char="•"/>
            </a:pPr>
            <a:r>
              <a:rPr lang="en-US" sz="2000" dirty="0">
                <a:solidFill>
                  <a:schemeClr val="dk1"/>
                </a:solidFill>
                <a:latin typeface="Avenir"/>
                <a:ea typeface="Avenir"/>
                <a:cs typeface="Avenir"/>
                <a:sym typeface="Avenir"/>
              </a:rPr>
              <a:t>The space agencies should be vocal in expressing the need for the continuation and improvement of </a:t>
            </a:r>
            <a:r>
              <a:rPr lang="en-US" sz="2000" i="1" dirty="0">
                <a:solidFill>
                  <a:schemeClr val="dk1"/>
                </a:solidFill>
                <a:latin typeface="Avenir"/>
                <a:ea typeface="Avenir"/>
                <a:cs typeface="Avenir"/>
                <a:sym typeface="Avenir"/>
              </a:rPr>
              <a:t>in situ</a:t>
            </a:r>
            <a:r>
              <a:rPr lang="en-US" sz="2000" dirty="0">
                <a:solidFill>
                  <a:schemeClr val="dk1"/>
                </a:solidFill>
                <a:latin typeface="Avenir"/>
                <a:ea typeface="Avenir"/>
                <a:cs typeface="Avenir"/>
                <a:sym typeface="Avenir"/>
              </a:rPr>
              <a:t> observation networks: e.g., Argo, Euro-Argo, </a:t>
            </a:r>
            <a:r>
              <a:rPr lang="en-US" sz="2000" dirty="0" err="1">
                <a:solidFill>
                  <a:schemeClr val="dk1"/>
                </a:solidFill>
                <a:latin typeface="Avenir"/>
                <a:ea typeface="Avenir"/>
                <a:cs typeface="Avenir"/>
                <a:sym typeface="Avenir"/>
              </a:rPr>
              <a:t>NorArgo</a:t>
            </a:r>
            <a:r>
              <a:rPr lang="en-US" sz="2000" dirty="0">
                <a:solidFill>
                  <a:schemeClr val="dk1"/>
                </a:solidFill>
                <a:latin typeface="Avenir"/>
                <a:ea typeface="Avenir"/>
                <a:cs typeface="Avenir"/>
                <a:sym typeface="Avenir"/>
              </a:rPr>
              <a:t>. These provide not only validation but important synergies.</a:t>
            </a:r>
          </a:p>
          <a:p>
            <a:pPr marL="285750" marR="0" lvl="0" indent="-285750" algn="just" rtl="0">
              <a:spcBef>
                <a:spcPts val="0"/>
              </a:spcBef>
              <a:spcAft>
                <a:spcPts val="0"/>
              </a:spcAft>
              <a:buClr>
                <a:schemeClr val="dk1"/>
              </a:buClr>
              <a:buSzPts val="2000"/>
              <a:buFont typeface="Arial"/>
              <a:buChar char="•"/>
            </a:pPr>
            <a:r>
              <a:rPr lang="en-US" sz="2000" dirty="0">
                <a:solidFill>
                  <a:schemeClr val="dk1"/>
                </a:solidFill>
                <a:latin typeface="Avenir"/>
                <a:ea typeface="Avenir"/>
                <a:cs typeface="Avenir"/>
                <a:sym typeface="Avenir"/>
              </a:rPr>
              <a:t>Analysis and assimilation efforts benefit from commensurate spatial and temporal sampling. </a:t>
            </a:r>
          </a:p>
        </p:txBody>
      </p:sp>
      <p:sp>
        <p:nvSpPr>
          <p:cNvPr id="94" name="Google Shape;94;p2"/>
          <p:cNvSpPr/>
          <p:nvPr/>
        </p:nvSpPr>
        <p:spPr>
          <a:xfrm>
            <a:off x="0" y="2023872"/>
            <a:ext cx="12192000" cy="6096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8386574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1282</Words>
  <Application>Microsoft Macintosh PowerPoint</Application>
  <PresentationFormat>Widescreen</PresentationFormat>
  <Paragraphs>105</Paragraphs>
  <Slides>11</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Avenir</vt:lpstr>
      <vt:lpstr>Avenir Book</vt:lpstr>
      <vt:lpstr>Avenir Next LT Pro</vt:lpstr>
      <vt:lpstr>Calibri</vt:lpstr>
      <vt:lpstr>Helvetica</vt:lpstr>
      <vt:lpstr>NotesEsa</vt:lpstr>
      <vt:lpstr>Roboto</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The SWOT Challenge</vt:lpstr>
      <vt:lpstr>Ocean Surface Circulation in Lofoten Basin on 29th July 2023</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Lorenza Versace</dc:creator>
  <cp:lastModifiedBy>Deirdre Byrne</cp:lastModifiedBy>
  <cp:revision>29</cp:revision>
  <dcterms:created xsi:type="dcterms:W3CDTF">2022-10-21T11:49:48Z</dcterms:created>
  <dcterms:modified xsi:type="dcterms:W3CDTF">2024-09-06T13:00:47Z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2022-10-21T11:49:49Z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fd9a54cd-8f7e-4ebb-bd95-c6c1429cc846</vt:lpwstr>
  </property>
  <property fmtid="{D5CDD505-2E9C-101B-9397-08002B2CF9AE}" pid="8" name="MSIP_Label_3976fa30-1907-4356-8241-62ea5e1c0256_ContentBits">
    <vt:lpwstr>0</vt:lpwstr>
  </property>
</Properties>
</file>