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jspdZQpSzEik7NDgqNjdvjFcbo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5"/>
          <p:cNvPicPr preferRelativeResize="0"/>
          <p:nvPr/>
        </p:nvPicPr>
        <p:blipFill rotWithShape="1">
          <a:blip r:embed="rId2">
            <a:alphaModFix/>
          </a:blip>
          <a:srcRect b="0" l="0" r="0" t="0"/>
          <a:stretch/>
        </p:blipFill>
        <p:spPr>
          <a:xfrm>
            <a:off x="381" y="643"/>
            <a:ext cx="12191237" cy="6856713"/>
          </a:xfrm>
          <a:prstGeom prst="rect">
            <a:avLst/>
          </a:prstGeom>
          <a:noFill/>
          <a:ln>
            <a:noFill/>
          </a:ln>
        </p:spPr>
      </p:pic>
      <p:sp>
        <p:nvSpPr>
          <p:cNvPr id="18" name="Google Shape;18;p5"/>
          <p:cNvSpPr txBox="1"/>
          <p:nvPr/>
        </p:nvSpPr>
        <p:spPr>
          <a:xfrm>
            <a:off x="94531" y="1400758"/>
            <a:ext cx="10814858"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u="none" cap="none" strike="noStrike">
                <a:solidFill>
                  <a:schemeClr val="lt1"/>
                </a:solidFill>
                <a:latin typeface="Arial"/>
                <a:ea typeface="Arial"/>
                <a:cs typeface="Arial"/>
                <a:sym typeface="Arial"/>
              </a:rPr>
              <a:t>30 Years of Progress in Radar Altimetry Symposium</a:t>
            </a:r>
            <a:endParaRPr sz="2400">
              <a:solidFill>
                <a:schemeClr val="lt1"/>
              </a:solidFill>
              <a:latin typeface="Arial"/>
              <a:ea typeface="Arial"/>
              <a:cs typeface="Arial"/>
              <a:sym typeface="Arial"/>
            </a:endParaRPr>
          </a:p>
          <a:p>
            <a:pPr indent="0" lvl="0" marL="0" marR="0" rtl="0" algn="l">
              <a:spcBef>
                <a:spcPts val="0"/>
              </a:spcBef>
              <a:spcAft>
                <a:spcPts val="0"/>
              </a:spcAft>
              <a:buNone/>
            </a:pPr>
            <a:r>
              <a:rPr lang="en-US" sz="2000">
                <a:solidFill>
                  <a:schemeClr val="lt1"/>
                </a:solidFill>
                <a:latin typeface="Arial"/>
                <a:ea typeface="Arial"/>
                <a:cs typeface="Arial"/>
                <a:sym typeface="Arial"/>
              </a:rPr>
              <a:t>2-7 September 2024 | Montpellier, France</a:t>
            </a:r>
            <a:endParaRPr sz="1800">
              <a:solidFill>
                <a:schemeClr val="lt1"/>
              </a:solidFill>
              <a:latin typeface="Calibri"/>
              <a:ea typeface="Calibri"/>
              <a:cs typeface="Calibri"/>
              <a:sym typeface="Calibri"/>
            </a:endParaRPr>
          </a:p>
        </p:txBody>
      </p:sp>
      <p:cxnSp>
        <p:nvCxnSpPr>
          <p:cNvPr id="19" name="Google Shape;19;p5"/>
          <p:cNvCxnSpPr/>
          <p:nvPr/>
        </p:nvCxnSpPr>
        <p:spPr>
          <a:xfrm>
            <a:off x="307571" y="4333558"/>
            <a:ext cx="11513127" cy="0"/>
          </a:xfrm>
          <a:prstGeom prst="straightConnector1">
            <a:avLst/>
          </a:prstGeom>
          <a:noFill/>
          <a:ln cap="flat" cmpd="sng" w="9525">
            <a:solidFill>
              <a:schemeClr val="accent5"/>
            </a:solidFill>
            <a:prstDash val="solid"/>
            <a:miter lim="800000"/>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0" name="Shape 20"/>
        <p:cNvGrpSpPr/>
        <p:nvPr/>
      </p:nvGrpSpPr>
      <p:grpSpPr>
        <a:xfrm>
          <a:off x="0" y="0"/>
          <a:ext cx="0" cy="0"/>
          <a:chOff x="0" y="0"/>
          <a:chExt cx="0" cy="0"/>
        </a:xfrm>
      </p:grpSpPr>
      <p:pic>
        <p:nvPicPr>
          <p:cNvPr id="21" name="Google Shape;21;p6"/>
          <p:cNvPicPr preferRelativeResize="0"/>
          <p:nvPr/>
        </p:nvPicPr>
        <p:blipFill rotWithShape="1">
          <a:blip r:embed="rId2">
            <a:alphaModFix/>
          </a:blip>
          <a:srcRect b="0" l="0" r="0" t="0"/>
          <a:stretch/>
        </p:blipFill>
        <p:spPr>
          <a:xfrm>
            <a:off x="763" y="0"/>
            <a:ext cx="12191237" cy="1028507"/>
          </a:xfrm>
          <a:prstGeom prst="rect">
            <a:avLst/>
          </a:prstGeom>
          <a:noFill/>
          <a:ln>
            <a:noFill/>
          </a:ln>
        </p:spPr>
      </p:pic>
      <p:sp>
        <p:nvSpPr>
          <p:cNvPr id="22" name="Google Shape;22;p6"/>
          <p:cNvSpPr txBox="1"/>
          <p:nvPr>
            <p:ph idx="1" type="body"/>
          </p:nvPr>
        </p:nvSpPr>
        <p:spPr>
          <a:xfrm>
            <a:off x="196138" y="1542462"/>
            <a:ext cx="1199548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5" name="Google Shape;25;p6"/>
          <p:cNvSpPr txBox="1"/>
          <p:nvPr/>
        </p:nvSpPr>
        <p:spPr>
          <a:xfrm>
            <a:off x="111690" y="221865"/>
            <a:ext cx="11968619"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30 Years of Progress in Radar Altimetry Symposium</a:t>
            </a:r>
            <a:endParaRPr sz="1600">
              <a:solidFill>
                <a:schemeClr val="lt1"/>
              </a:solidFill>
              <a:latin typeface="Arial"/>
              <a:ea typeface="Arial"/>
              <a:cs typeface="Arial"/>
              <a:sym typeface="Arial"/>
            </a:endParaRPr>
          </a:p>
          <a:p>
            <a:pPr indent="0" lvl="0" marL="0" marR="0" rtl="0" algn="l">
              <a:spcBef>
                <a:spcPts val="0"/>
              </a:spcBef>
              <a:spcAft>
                <a:spcPts val="0"/>
              </a:spcAft>
              <a:buNone/>
            </a:pPr>
            <a:r>
              <a:rPr lang="en-US" sz="1400">
                <a:solidFill>
                  <a:schemeClr val="lt1"/>
                </a:solidFill>
                <a:latin typeface="Arial"/>
                <a:ea typeface="Arial"/>
                <a:cs typeface="Arial"/>
                <a:sym typeface="Arial"/>
              </a:rPr>
              <a:t>2-7 September 2024 | Montpellier, France</a:t>
            </a:r>
            <a:endParaRPr sz="1200">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9" name="Google Shape;29;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2" name="Google Shape;42;p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0" name="Google Shape;60;p1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3"/>
          <p:cNvSpPr/>
          <p:nvPr>
            <p:ph idx="2" type="pic"/>
          </p:nvPr>
        </p:nvSpPr>
        <p:spPr>
          <a:xfrm>
            <a:off x="5183188" y="987425"/>
            <a:ext cx="6172200" cy="4873625"/>
          </a:xfrm>
          <a:prstGeom prst="rect">
            <a:avLst/>
          </a:prstGeom>
          <a:noFill/>
          <a:ln>
            <a:noFill/>
          </a:ln>
        </p:spPr>
      </p:sp>
      <p:sp>
        <p:nvSpPr>
          <p:cNvPr id="67" name="Google Shape;67;p1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
          <p:cNvSpPr txBox="1"/>
          <p:nvPr/>
        </p:nvSpPr>
        <p:spPr>
          <a:xfrm>
            <a:off x="161841" y="3343728"/>
            <a:ext cx="5652550"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lt1"/>
                </a:solidFill>
                <a:latin typeface="Arial"/>
                <a:ea typeface="Arial"/>
                <a:cs typeface="Arial"/>
                <a:sym typeface="Arial"/>
              </a:rPr>
              <a:t>Operational Oceanography Sessions</a:t>
            </a:r>
            <a:endParaRPr/>
          </a:p>
          <a:p>
            <a:pPr indent="0" lvl="0" marL="0" marR="0" rtl="0" algn="l">
              <a:spcBef>
                <a:spcPts val="0"/>
              </a:spcBef>
              <a:spcAft>
                <a:spcPts val="0"/>
              </a:spcAft>
              <a:buNone/>
            </a:pPr>
            <a:r>
              <a:rPr lang="en-US" sz="2800">
                <a:solidFill>
                  <a:schemeClr val="lt1"/>
                </a:solidFill>
                <a:latin typeface="Arial"/>
                <a:ea typeface="Arial"/>
                <a:cs typeface="Arial"/>
                <a:sym typeface="Arial"/>
              </a:rPr>
              <a:t>Summary of Recommendations</a:t>
            </a:r>
            <a:endParaRPr/>
          </a:p>
        </p:txBody>
      </p:sp>
      <p:sp>
        <p:nvSpPr>
          <p:cNvPr id="88" name="Google Shape;88;p1"/>
          <p:cNvSpPr txBox="1"/>
          <p:nvPr/>
        </p:nvSpPr>
        <p:spPr>
          <a:xfrm>
            <a:off x="264974" y="5521962"/>
            <a:ext cx="7109860" cy="11387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000">
                <a:solidFill>
                  <a:schemeClr val="lt1"/>
                </a:solidFill>
                <a:latin typeface="Arial"/>
                <a:ea typeface="Arial"/>
                <a:cs typeface="Arial"/>
                <a:sym typeface="Arial"/>
              </a:rPr>
              <a:t>Sarah Gille</a:t>
            </a:r>
            <a:r>
              <a:rPr b="1" baseline="30000" i="1" lang="en-US" sz="2000">
                <a:solidFill>
                  <a:schemeClr val="lt1"/>
                </a:solidFill>
                <a:latin typeface="Arial"/>
                <a:ea typeface="Arial"/>
                <a:cs typeface="Arial"/>
                <a:sym typeface="Arial"/>
              </a:rPr>
              <a:t>1</a:t>
            </a:r>
            <a:endParaRPr/>
          </a:p>
          <a:p>
            <a:pPr indent="0" lvl="0" marL="0" marR="0" rtl="0" algn="l">
              <a:spcBef>
                <a:spcPts val="0"/>
              </a:spcBef>
              <a:spcAft>
                <a:spcPts val="0"/>
              </a:spcAft>
              <a:buNone/>
            </a:pPr>
            <a:r>
              <a:rPr b="1" i="1" lang="en-US" sz="2000">
                <a:solidFill>
                  <a:schemeClr val="lt1"/>
                </a:solidFill>
                <a:latin typeface="Arial"/>
                <a:ea typeface="Arial"/>
                <a:cs typeface="Arial"/>
                <a:sym typeface="Arial"/>
              </a:rPr>
              <a:t>Deirdre Byrne</a:t>
            </a:r>
            <a:r>
              <a:rPr b="1" baseline="30000" i="1" lang="en-US" sz="2000">
                <a:solidFill>
                  <a:schemeClr val="lt1"/>
                </a:solidFill>
                <a:latin typeface="Arial"/>
                <a:ea typeface="Arial"/>
                <a:cs typeface="Arial"/>
                <a:sym typeface="Arial"/>
              </a:rPr>
              <a:t>2</a:t>
            </a:r>
            <a:endParaRPr/>
          </a:p>
          <a:p>
            <a:pPr indent="0" lvl="0" marL="0" marR="0" rtl="0" algn="l">
              <a:spcBef>
                <a:spcPts val="0"/>
              </a:spcBef>
              <a:spcAft>
                <a:spcPts val="0"/>
              </a:spcAft>
              <a:buNone/>
            </a:pPr>
            <a:r>
              <a:rPr b="1" baseline="30000" i="1" lang="en-US" sz="1400">
                <a:solidFill>
                  <a:schemeClr val="lt1"/>
                </a:solidFill>
                <a:latin typeface="Arial"/>
                <a:ea typeface="Arial"/>
                <a:cs typeface="Arial"/>
                <a:sym typeface="Arial"/>
              </a:rPr>
              <a:t>1</a:t>
            </a:r>
            <a:r>
              <a:rPr b="1" i="1" lang="en-US" sz="1400">
                <a:solidFill>
                  <a:schemeClr val="lt1"/>
                </a:solidFill>
                <a:latin typeface="Arial"/>
                <a:ea typeface="Arial"/>
                <a:cs typeface="Arial"/>
                <a:sym typeface="Arial"/>
              </a:rPr>
              <a:t>University of California San Diego, Scripps Institution of Oceanography</a:t>
            </a:r>
            <a:endParaRPr/>
          </a:p>
          <a:p>
            <a:pPr indent="0" lvl="0" marL="0" marR="0" rtl="0" algn="l">
              <a:spcBef>
                <a:spcPts val="0"/>
              </a:spcBef>
              <a:spcAft>
                <a:spcPts val="0"/>
              </a:spcAft>
              <a:buNone/>
            </a:pPr>
            <a:r>
              <a:rPr b="1" baseline="30000" i="1" lang="en-US" sz="1400">
                <a:solidFill>
                  <a:schemeClr val="lt1"/>
                </a:solidFill>
                <a:latin typeface="Arial"/>
                <a:ea typeface="Arial"/>
                <a:cs typeface="Arial"/>
                <a:sym typeface="Arial"/>
              </a:rPr>
              <a:t>2</a:t>
            </a:r>
            <a:r>
              <a:rPr b="1" i="1" lang="en-US" sz="1400">
                <a:solidFill>
                  <a:schemeClr val="lt1"/>
                </a:solidFill>
                <a:latin typeface="Arial"/>
                <a:ea typeface="Arial"/>
                <a:cs typeface="Arial"/>
                <a:sym typeface="Arial"/>
              </a:rPr>
              <a:t>US NOAA, Center for Satellite Applications and Research, Laboratory for Satellite Altimetry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nvSpPr>
        <p:spPr>
          <a:xfrm>
            <a:off x="277122" y="1172548"/>
            <a:ext cx="11670900" cy="56337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000">
                <a:solidFill>
                  <a:schemeClr val="dk1"/>
                </a:solidFill>
                <a:latin typeface="Avenir"/>
                <a:ea typeface="Avenir"/>
                <a:cs typeface="Avenir"/>
                <a:sym typeface="Avenir"/>
              </a:rPr>
              <a:t>Operational oceanography has found more maritime applications than we imagined - too many to try and list today. – </a:t>
            </a:r>
            <a:r>
              <a:rPr i="1" lang="en-US" sz="2000">
                <a:solidFill>
                  <a:schemeClr val="dk1"/>
                </a:solidFill>
                <a:latin typeface="Avenir"/>
                <a:ea typeface="Avenir"/>
                <a:cs typeface="Avenir"/>
                <a:sym typeface="Avenir"/>
              </a:rPr>
              <a:t>David Griffin</a:t>
            </a:r>
            <a:endParaRPr/>
          </a:p>
          <a:p>
            <a:pPr indent="0" lvl="0" marL="0" marR="0" rtl="0" algn="just">
              <a:spcBef>
                <a:spcPts val="0"/>
              </a:spcBef>
              <a:spcAft>
                <a:spcPts val="0"/>
              </a:spcAft>
              <a:buNone/>
            </a:pPr>
            <a:r>
              <a:t/>
            </a:r>
            <a:endParaRPr i="1" sz="2000">
              <a:solidFill>
                <a:schemeClr val="dk1"/>
              </a:solidFill>
              <a:latin typeface="Avenir"/>
              <a:ea typeface="Avenir"/>
              <a:cs typeface="Avenir"/>
              <a:sym typeface="Aveni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Missions should be defined with operational uses firmly in mind / built into the mission design (the orbit, the temporal resolution of repeat measurements, the availability and reliability of data close to the coast) and latency requirements. Altimetry can make (further) useful contributions to:</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Coastal and high seas shipping</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Harmful Algal blooms</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Plastic pollution (advection, convergence)</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Coastal inundation</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The prediction of rapid intensification and sustainment of tropical cyclones </a:t>
            </a:r>
            <a:r>
              <a:rPr b="0" i="1" lang="en-US" sz="2000" u="none" cap="none" strike="noStrike">
                <a:solidFill>
                  <a:schemeClr val="dk1"/>
                </a:solidFill>
                <a:latin typeface="Avenir"/>
                <a:ea typeface="Avenir"/>
                <a:cs typeface="Avenir"/>
                <a:sym typeface="Avenir"/>
              </a:rPr>
              <a:t>near landfall</a:t>
            </a:r>
            <a:endParaRPr/>
          </a:p>
          <a:p>
            <a:pPr indent="-285750" lvl="1" marL="742950" marR="0" rtl="0" algn="just">
              <a:spcBef>
                <a:spcPts val="0"/>
              </a:spcBef>
              <a:spcAft>
                <a:spcPts val="0"/>
              </a:spcAft>
              <a:buClr>
                <a:schemeClr val="dk1"/>
              </a:buClr>
              <a:buSzPts val="2000"/>
              <a:buFont typeface="Arial"/>
              <a:buChar char="•"/>
            </a:pPr>
            <a:r>
              <a:rPr b="0" i="0" lang="en-US" sz="2000" u="none" cap="none" strike="noStrike">
                <a:solidFill>
                  <a:schemeClr val="dk1"/>
                </a:solidFill>
                <a:latin typeface="Avenir"/>
                <a:ea typeface="Avenir"/>
                <a:cs typeface="Avenir"/>
                <a:sym typeface="Avenir"/>
              </a:rPr>
              <a:t>Marine renewable energy (wave and current power generation)</a:t>
            </a:r>
            <a:endParaRPr/>
          </a:p>
          <a:p>
            <a:pPr indent="0" lvl="1" marL="457200" marR="0" rtl="0" algn="just">
              <a:spcBef>
                <a:spcPts val="0"/>
              </a:spcBef>
              <a:spcAft>
                <a:spcPts val="0"/>
              </a:spcAft>
              <a:buNone/>
            </a:pPr>
            <a:r>
              <a:rPr b="0" i="0" lang="en-US" sz="2000" u="none" cap="none" strike="noStrike">
                <a:solidFill>
                  <a:schemeClr val="dk1"/>
                </a:solidFill>
                <a:latin typeface="Avenir"/>
                <a:ea typeface="Avenir"/>
                <a:cs typeface="Avenir"/>
                <a:sym typeface="Avenir"/>
              </a:rPr>
              <a:t>	… the list is too long to fully enumerate here</a:t>
            </a:r>
            <a:endParaRPr/>
          </a:p>
          <a:p>
            <a:pPr indent="-158750" lvl="1" marL="742950" marR="0" rtl="0" algn="just">
              <a:spcBef>
                <a:spcPts val="0"/>
              </a:spcBef>
              <a:spcAft>
                <a:spcPts val="0"/>
              </a:spcAft>
              <a:buClr>
                <a:schemeClr val="dk1"/>
              </a:buClr>
              <a:buSzPts val="2000"/>
              <a:buFont typeface="Arial"/>
              <a:buNone/>
            </a:pPr>
            <a:r>
              <a:t/>
            </a:r>
            <a:endParaRPr b="0" i="0" sz="2000" u="none" cap="none" strike="noStrike">
              <a:solidFill>
                <a:schemeClr val="dk1"/>
              </a:solidFill>
              <a:latin typeface="Avenir"/>
              <a:ea typeface="Avenir"/>
              <a:cs typeface="Avenir"/>
              <a:sym typeface="Aveni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The space agencies should be vocal in expressing the need for the continuation and improvement of </a:t>
            </a:r>
            <a:r>
              <a:rPr i="1" lang="en-US" sz="2000">
                <a:solidFill>
                  <a:schemeClr val="dk1"/>
                </a:solidFill>
                <a:latin typeface="Avenir"/>
                <a:ea typeface="Avenir"/>
                <a:cs typeface="Avenir"/>
                <a:sym typeface="Avenir"/>
              </a:rPr>
              <a:t>in situ</a:t>
            </a:r>
            <a:r>
              <a:rPr lang="en-US" sz="2000">
                <a:solidFill>
                  <a:schemeClr val="dk1"/>
                </a:solidFill>
                <a:latin typeface="Avenir"/>
                <a:ea typeface="Avenir"/>
                <a:cs typeface="Avenir"/>
                <a:sym typeface="Avenir"/>
              </a:rPr>
              <a:t> observation networks: e.g., Argo, Euro-Argo, NorArgo. These provide not only validation but important synergies.</a:t>
            </a:r>
            <a:endParaRPr sz="2000">
              <a:solidFill>
                <a:schemeClr val="dk1"/>
              </a:solidFill>
              <a:latin typeface="Avenir"/>
              <a:ea typeface="Avenir"/>
              <a:cs typeface="Avenir"/>
              <a:sym typeface="Aveni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Analysis and assimilation efforts benefit from commensurate spatial and temporal sampling. </a:t>
            </a:r>
            <a:endParaRPr sz="2000">
              <a:solidFill>
                <a:schemeClr val="dk1"/>
              </a:solidFill>
              <a:latin typeface="Avenir"/>
              <a:ea typeface="Avenir"/>
              <a:cs typeface="Avenir"/>
              <a:sym typeface="Avenir"/>
            </a:endParaRPr>
          </a:p>
        </p:txBody>
      </p:sp>
      <p:sp>
        <p:nvSpPr>
          <p:cNvPr id="94" name="Google Shape;94;p2"/>
          <p:cNvSpPr/>
          <p:nvPr/>
        </p:nvSpPr>
        <p:spPr>
          <a:xfrm>
            <a:off x="0" y="2023872"/>
            <a:ext cx="12192000" cy="60960"/>
          </a:xfrm>
          <a:prstGeom prst="rect">
            <a:avLst/>
          </a:prstGeom>
          <a:solidFill>
            <a:schemeClr val="l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284865" y="1187214"/>
            <a:ext cx="11670900" cy="56337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000">
                <a:solidFill>
                  <a:schemeClr val="dk1"/>
                </a:solidFill>
                <a:latin typeface="Avenir"/>
                <a:ea typeface="Avenir"/>
                <a:cs typeface="Avenir"/>
                <a:sym typeface="Avenir"/>
              </a:rPr>
              <a:t>Operational oceanography has found more maritime applications than we imagined - too many to try and list today. – </a:t>
            </a:r>
            <a:r>
              <a:rPr i="1" lang="en-US" sz="2000">
                <a:solidFill>
                  <a:schemeClr val="dk1"/>
                </a:solidFill>
                <a:latin typeface="Avenir"/>
                <a:ea typeface="Avenir"/>
                <a:cs typeface="Avenir"/>
                <a:sym typeface="Avenir"/>
              </a:rPr>
              <a:t>David Griffin</a:t>
            </a:r>
            <a:endParaRPr/>
          </a:p>
          <a:p>
            <a:pPr indent="0" lvl="1" marL="457200" marR="0" rtl="0" algn="just">
              <a:spcBef>
                <a:spcPts val="0"/>
              </a:spcBef>
              <a:spcAft>
                <a:spcPts val="0"/>
              </a:spcAft>
              <a:buNone/>
            </a:pPr>
            <a:r>
              <a:t/>
            </a:r>
            <a:endParaRPr b="0" i="0" sz="2000" u="none" cap="none" strike="noStrike">
              <a:solidFill>
                <a:schemeClr val="dk1"/>
              </a:solidFill>
              <a:latin typeface="Avenir"/>
              <a:ea typeface="Avenir"/>
              <a:cs typeface="Avenir"/>
              <a:sym typeface="Aveni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We need altimetry to push into challenging areas, e.g. where the observing capabilities (both remote-sensing and </a:t>
            </a:r>
            <a:r>
              <a:rPr i="1" lang="en-US" sz="2000">
                <a:solidFill>
                  <a:schemeClr val="dk1"/>
                </a:solidFill>
                <a:latin typeface="Avenir"/>
                <a:ea typeface="Avenir"/>
                <a:cs typeface="Avenir"/>
                <a:sym typeface="Avenir"/>
              </a:rPr>
              <a:t>in situ</a:t>
            </a:r>
            <a:r>
              <a:rPr lang="en-US" sz="2000">
                <a:solidFill>
                  <a:schemeClr val="dk1"/>
                </a:solidFill>
                <a:latin typeface="Avenir"/>
                <a:ea typeface="Avenir"/>
                <a:cs typeface="Avenir"/>
                <a:sym typeface="Avenir"/>
              </a:rPr>
              <a:t>) are limited.  SWOT-like altimetry is particularly valuable.</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We need more / better high-resolution coverage in subpolar regions where the radius of deformation gets small.</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GRACE is underutilized for coastal applications. More information can be extracted! GRACE data are surprisingly useful in some coastal regions.</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Keep improving corrections (e.g., wet tropospheric, tides)! Different corrections should be considered and distributed to the community for evaluation, for SWOT and other new types of missions.</a:t>
            </a:r>
            <a:endParaRPr sz="2000">
              <a:solidFill>
                <a:schemeClr val="dk1"/>
              </a:solidFill>
              <a:latin typeface="Avenir"/>
              <a:ea typeface="Avenir"/>
              <a:cs typeface="Avenir"/>
              <a:sym typeface="Aveni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We must continue to foster engagement and training </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Combining SWOT with other high resolution coastal data, e.g., HF radar, can help maximize its utility in operational marine applications such as marine traffic. This should be leveraged.</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Operational oceanography should definitely continue to be supported.</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Open Science is important. Require it as much as possible. </a:t>
            </a:r>
            <a:endParaRPr/>
          </a:p>
          <a:p>
            <a:pPr indent="-285750" lvl="0" marL="285750" marR="0" rtl="0" algn="just">
              <a:spcBef>
                <a:spcPts val="0"/>
              </a:spcBef>
              <a:spcAft>
                <a:spcPts val="0"/>
              </a:spcAft>
              <a:buClr>
                <a:schemeClr val="dk1"/>
              </a:buClr>
              <a:buSzPts val="2000"/>
              <a:buFont typeface="Arial"/>
              <a:buChar char="•"/>
            </a:pPr>
            <a:r>
              <a:rPr lang="en-US" sz="2000">
                <a:solidFill>
                  <a:schemeClr val="dk1"/>
                </a:solidFill>
                <a:latin typeface="Avenir"/>
                <a:ea typeface="Avenir"/>
                <a:cs typeface="Avenir"/>
                <a:sym typeface="Avenir"/>
              </a:rPr>
              <a:t>DEI / EDI is more than a catchphrase!  It needs our active support. Every one of us.</a:t>
            </a:r>
            <a:endParaRPr/>
          </a:p>
        </p:txBody>
      </p:sp>
      <p:sp>
        <p:nvSpPr>
          <p:cNvPr id="100" name="Google Shape;100;p3"/>
          <p:cNvSpPr/>
          <p:nvPr/>
        </p:nvSpPr>
        <p:spPr>
          <a:xfrm>
            <a:off x="0" y="2023872"/>
            <a:ext cx="12192000" cy="60960"/>
          </a:xfrm>
          <a:prstGeom prst="rect">
            <a:avLst/>
          </a:prstGeom>
          <a:solidFill>
            <a:schemeClr val="l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2022-10-21T11:49:48Z</dcterms:created>
  <dc:creator>Lorenza Versace</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2022-10-21T11:49:49Z</vt:lpwstr>
  </property>
  <property fmtid="{D5CDD505-2E9C-101B-9397-08002B2CF9AE}" pid="4" name="MSIP_Label_3976fa30-1907-4356-8241-62ea5e1c0256_Method">
    <vt:lpwstr>Standard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fd9a54cd-8f7e-4ebb-bd95-c6c1429cc846</vt:lpwstr>
  </property>
  <property fmtid="{D5CDD505-2E9C-101B-9397-08002B2CF9AE}" pid="8" name="MSIP_Label_3976fa30-1907-4356-8241-62ea5e1c0256_ContentBits">
    <vt:lpwstr>0</vt:lpwstr>
  </property>
</Properties>
</file>