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ASLra76EkFeN4NRdGwcw1fOQg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9"/>
  </p:normalViewPr>
  <p:slideViewPr>
    <p:cSldViewPr snapToGrid="0">
      <p:cViewPr varScale="1">
        <p:scale>
          <a:sx n="90" d="100"/>
          <a:sy n="90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206150" y="158897"/>
            <a:ext cx="11079053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 dirty="0">
                <a:solidFill>
                  <a:srgbClr val="0070C0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Recommendations from Synergy s</a:t>
            </a:r>
            <a:r>
              <a:rPr lang="en-US" sz="3400" b="1" i="0" u="none" strike="noStrike" cap="none" dirty="0">
                <a:solidFill>
                  <a:srgbClr val="0070C0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essions 9.1 and 9.2 </a:t>
            </a:r>
            <a:endParaRPr sz="3400" b="1" dirty="0">
              <a:solidFill>
                <a:srgbClr val="0070C0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06150" y="774500"/>
            <a:ext cx="11458800" cy="526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Sea level budget (regional to global, seasonal to decadal scale)</a:t>
            </a:r>
            <a:endParaRPr sz="2400" b="1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Maintain longevity and high-quality control of all observing systems to close the sea level budget.</a:t>
            </a:r>
            <a:endParaRPr sz="2400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Implement the global coverage of 1,200 Deep Argo floats and enhance Deep Argo float density (beyond 5°×5°×10-day) in highly energetic regions (e.g. ocean boundary regions and high latitude).</a:t>
            </a:r>
            <a:endParaRPr sz="2400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Consider</a:t>
            </a:r>
            <a:r>
              <a:rPr lang="en-US" sz="2400" b="1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the same masks for altimetry, GRACE-GRACE FO and Argo analysis.</a:t>
            </a:r>
            <a:endParaRPr sz="2400" b="1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Use additional parameters (e.g., SST) to </a:t>
            </a: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</a:rPr>
              <a:t>refine mapping of climate SSH from altimetry. </a:t>
            </a:r>
            <a:endParaRPr sz="1800" b="1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"/>
          <p:cNvSpPr txBox="1"/>
          <p:nvPr/>
        </p:nvSpPr>
        <p:spPr>
          <a:xfrm>
            <a:off x="210312" y="777240"/>
            <a:ext cx="11412187" cy="585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1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2. Ocean heat content and the Earth’s Energy Imbalance</a:t>
            </a:r>
            <a:endParaRPr sz="2400" dirty="0">
              <a:solidFill>
                <a:schemeClr val="dk1"/>
              </a:solidFill>
              <a:latin typeface="Chalkboard" panose="03050602040202020205" pitchFamily="66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Longevity and quality-control of global </a:t>
            </a:r>
            <a:r>
              <a:rPr lang="en-US" sz="2400" i="1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in situ</a:t>
            </a: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 data are key to assess OHC and EEI. S</a:t>
            </a: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</a:rPr>
              <a:t>upport from the satellite and Earth system communities is instrumental to safeguard the continuity of </a:t>
            </a:r>
            <a:r>
              <a:rPr lang="en-US" sz="2400" i="1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in situ</a:t>
            </a: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</a:rPr>
              <a:t> measurements.</a:t>
            </a:r>
            <a:endParaRPr sz="2400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chemeClr val="dk1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</a:rPr>
              <a:t>Need a robust and reliable description of the uncertainties and their time-space correlation to test theories on how the Earth’s energy cycle is changing.</a:t>
            </a:r>
            <a:endParaRPr sz="2400" dirty="0">
              <a:solidFill>
                <a:schemeClr val="dk1"/>
              </a:solidFill>
              <a:latin typeface="Chalkboard" panose="03050602040202020205" pitchFamily="66" charset="77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chemeClr val="dk1"/>
              </a:solidFill>
              <a:latin typeface="Chalkboard" panose="03050602040202020205" pitchFamily="66" charset="77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Continue close collaboration between </a:t>
            </a:r>
            <a:r>
              <a:rPr lang="en-US" sz="2400" i="1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in situ</a:t>
            </a: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, remote sensing, and modeling communities to (</a:t>
            </a:r>
            <a:r>
              <a:rPr lang="en-US" sz="2400" dirty="0" err="1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i</a:t>
            </a:r>
            <a:r>
              <a:rPr lang="en-US" sz="2400" dirty="0">
                <a:solidFill>
                  <a:schemeClr val="dk1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) ensure a good understanding of product contents, performance and evolution, (ii) provide regular feedback between data users and providers, and (iii) optimize the mission design.	</a:t>
            </a:r>
            <a:endParaRPr sz="2400" b="1" u="sng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88;p1">
            <a:extLst>
              <a:ext uri="{FF2B5EF4-FFF2-40B4-BE49-F238E27FC236}">
                <a16:creationId xmlns:a16="http://schemas.microsoft.com/office/drawing/2014/main" id="{61B93AFA-5C1E-3410-7061-EF06EF0F4849}"/>
              </a:ext>
            </a:extLst>
          </p:cNvPr>
          <p:cNvSpPr txBox="1"/>
          <p:nvPr/>
        </p:nvSpPr>
        <p:spPr>
          <a:xfrm>
            <a:off x="206150" y="158897"/>
            <a:ext cx="11079053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 dirty="0">
                <a:solidFill>
                  <a:srgbClr val="0070C0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Recommendations from Synergy s</a:t>
            </a:r>
            <a:r>
              <a:rPr lang="en-US" sz="3400" b="1" i="0" u="none" strike="noStrike" cap="none" dirty="0">
                <a:solidFill>
                  <a:srgbClr val="0070C0"/>
                </a:solidFill>
                <a:latin typeface="Chalkboard" panose="03050602040202020205" pitchFamily="66" charset="77"/>
                <a:ea typeface="Calibri"/>
                <a:cs typeface="Calibri"/>
                <a:sym typeface="Calibri"/>
              </a:rPr>
              <a:t>essions 9.1 and 9.2 </a:t>
            </a:r>
            <a:endParaRPr sz="3400" b="1" dirty="0">
              <a:solidFill>
                <a:srgbClr val="0070C0"/>
              </a:solidFill>
              <a:latin typeface="Chalkboard" panose="03050602040202020205" pitchFamily="66" charset="77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235</Words>
  <Application>Microsoft Macintosh PowerPoint</Application>
  <PresentationFormat>Widescreen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Chalkboard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Office User</dc:creator>
  <cp:lastModifiedBy>Microsoft Office User</cp:lastModifiedBy>
  <cp:revision>13</cp:revision>
  <dcterms:created xsi:type="dcterms:W3CDTF">2024-09-02T15:15:10Z</dcterms:created>
  <dcterms:modified xsi:type="dcterms:W3CDTF">2024-09-06T06:24:44Z</dcterms:modified>
</cp:coreProperties>
</file>