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136BFDF-D452-5704-327D-AA21D5AF3BDC}" name="amangilli@groupcls.com" initials="am" userId="S::urn:spo:guest#amangilli@groupcls.com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E761"/>
    <a:srgbClr val="92A257"/>
    <a:srgbClr val="2A9C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6FFFC6-B034-D753-6F2A-AC1B73BB7934}" v="518" dt="2024-09-06T10:26:30.772"/>
    <p1510:client id="{A709125B-DC74-1001-513D-B8442F540EDB}" v="50" dt="2024-09-05T17:47:53.827"/>
    <p1510:client id="{AF922FC2-43EB-6140-ACFF-CA2AF3C22A5C}" v="1570" dt="2024-09-06T11:49:44.949"/>
    <p1510:client id="{C4312D33-4191-8357-F68B-40B6102D1562}" v="289" dt="2024-09-05T21:47:00.0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17" autoAdjust="0"/>
    <p:restoredTop sz="94660"/>
  </p:normalViewPr>
  <p:slideViewPr>
    <p:cSldViewPr snapToGrid="0">
      <p:cViewPr>
        <p:scale>
          <a:sx n="84" d="100"/>
          <a:sy n="84" d="100"/>
        </p:scale>
        <p:origin x="656" y="9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microsoft.com/office/2018/10/relationships/authors" Target="author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iwin@dtu.dk" userId="S::urn:spo:guest#maiwin@dtu.dk::" providerId="AD" clId="Web-{A709125B-DC74-1001-513D-B8442F540EDB}"/>
    <pc:docChg chg="addSld modSld">
      <pc:chgData name="maiwin@dtu.dk" userId="S::urn:spo:guest#maiwin@dtu.dk::" providerId="AD" clId="Web-{A709125B-DC74-1001-513D-B8442F540EDB}" dt="2024-09-05T17:47:53.827" v="53" actId="20577"/>
      <pc:docMkLst>
        <pc:docMk/>
      </pc:docMkLst>
      <pc:sldChg chg="modSp">
        <pc:chgData name="maiwin@dtu.dk" userId="S::urn:spo:guest#maiwin@dtu.dk::" providerId="AD" clId="Web-{A709125B-DC74-1001-513D-B8442F540EDB}" dt="2024-09-05T17:47:53.827" v="53" actId="20577"/>
        <pc:sldMkLst>
          <pc:docMk/>
          <pc:sldMk cId="4126445576" sldId="257"/>
        </pc:sldMkLst>
        <pc:spChg chg="mod">
          <ac:chgData name="maiwin@dtu.dk" userId="S::urn:spo:guest#maiwin@dtu.dk::" providerId="AD" clId="Web-{A709125B-DC74-1001-513D-B8442F540EDB}" dt="2024-09-05T17:47:53.827" v="53" actId="20577"/>
          <ac:spMkLst>
            <pc:docMk/>
            <pc:sldMk cId="4126445576" sldId="257"/>
            <ac:spMk id="3" creationId="{6DECAEC5-AAF4-4CE4-B45F-5B4BD2FFB66B}"/>
          </ac:spMkLst>
        </pc:spChg>
      </pc:sldChg>
      <pc:sldChg chg="modSp new">
        <pc:chgData name="maiwin@dtu.dk" userId="S::urn:spo:guest#maiwin@dtu.dk::" providerId="AD" clId="Web-{A709125B-DC74-1001-513D-B8442F540EDB}" dt="2024-09-05T17:47:51.311" v="52" actId="20577"/>
        <pc:sldMkLst>
          <pc:docMk/>
          <pc:sldMk cId="2191360138" sldId="258"/>
        </pc:sldMkLst>
        <pc:spChg chg="mod">
          <ac:chgData name="maiwin@dtu.dk" userId="S::urn:spo:guest#maiwin@dtu.dk::" providerId="AD" clId="Web-{A709125B-DC74-1001-513D-B8442F540EDB}" dt="2024-09-05T17:47:51.311" v="52" actId="20577"/>
          <ac:spMkLst>
            <pc:docMk/>
            <pc:sldMk cId="2191360138" sldId="258"/>
            <ac:spMk id="2" creationId="{B975C538-2D72-29C3-14A5-FE30402109EF}"/>
          </ac:spMkLst>
        </pc:spChg>
      </pc:sldChg>
    </pc:docChg>
  </pc:docChgLst>
  <pc:docChgLst>
    <pc:chgData name="m.mcmillan@lancaster.ac.uk" userId="S::urn:spo:guest#m.mcmillan@lancaster.ac.uk::" providerId="AD" clId="Web-{C4312D33-4191-8357-F68B-40B6102D1562}"/>
    <pc:docChg chg="modSld">
      <pc:chgData name="m.mcmillan@lancaster.ac.uk" userId="S::urn:spo:guest#m.mcmillan@lancaster.ac.uk::" providerId="AD" clId="Web-{C4312D33-4191-8357-F68B-40B6102D1562}" dt="2024-09-05T21:47:00.059" v="292" actId="20577"/>
      <pc:docMkLst>
        <pc:docMk/>
      </pc:docMkLst>
      <pc:sldChg chg="modSp">
        <pc:chgData name="m.mcmillan@lancaster.ac.uk" userId="S::urn:spo:guest#m.mcmillan@lancaster.ac.uk::" providerId="AD" clId="Web-{C4312D33-4191-8357-F68B-40B6102D1562}" dt="2024-09-05T21:32:52.313" v="145" actId="20577"/>
        <pc:sldMkLst>
          <pc:docMk/>
          <pc:sldMk cId="4126445576" sldId="257"/>
        </pc:sldMkLst>
        <pc:spChg chg="mod">
          <ac:chgData name="m.mcmillan@lancaster.ac.uk" userId="S::urn:spo:guest#m.mcmillan@lancaster.ac.uk::" providerId="AD" clId="Web-{C4312D33-4191-8357-F68B-40B6102D1562}" dt="2024-09-05T21:32:52.313" v="145" actId="20577"/>
          <ac:spMkLst>
            <pc:docMk/>
            <pc:sldMk cId="4126445576" sldId="257"/>
            <ac:spMk id="3" creationId="{6DECAEC5-AAF4-4CE4-B45F-5B4BD2FFB66B}"/>
          </ac:spMkLst>
        </pc:spChg>
      </pc:sldChg>
      <pc:sldChg chg="modSp">
        <pc:chgData name="m.mcmillan@lancaster.ac.uk" userId="S::urn:spo:guest#m.mcmillan@lancaster.ac.uk::" providerId="AD" clId="Web-{C4312D33-4191-8357-F68B-40B6102D1562}" dt="2024-09-05T21:47:00.059" v="292" actId="20577"/>
        <pc:sldMkLst>
          <pc:docMk/>
          <pc:sldMk cId="2191360138" sldId="258"/>
        </pc:sldMkLst>
        <pc:spChg chg="mod">
          <ac:chgData name="m.mcmillan@lancaster.ac.uk" userId="S::urn:spo:guest#m.mcmillan@lancaster.ac.uk::" providerId="AD" clId="Web-{C4312D33-4191-8357-F68B-40B6102D1562}" dt="2024-09-05T21:47:00.059" v="292" actId="20577"/>
          <ac:spMkLst>
            <pc:docMk/>
            <pc:sldMk cId="2191360138" sldId="258"/>
            <ac:spMk id="2" creationId="{B975C538-2D72-29C3-14A5-FE30402109EF}"/>
          </ac:spMkLst>
        </pc:spChg>
      </pc:sldChg>
    </pc:docChg>
  </pc:docChgLst>
  <pc:docChgLst>
    <pc:chgData name="amangilli@groupcls.com" userId="S::urn:spo:guest#amangilli@groupcls.com::" providerId="AD" clId="Web-{5E6FFFC6-B034-D753-6F2A-AC1B73BB7934}"/>
    <pc:docChg chg="mod modSld">
      <pc:chgData name="amangilli@groupcls.com" userId="S::urn:spo:guest#amangilli@groupcls.com::" providerId="AD" clId="Web-{5E6FFFC6-B034-D753-6F2A-AC1B73BB7934}" dt="2024-09-06T10:26:30.772" v="290" actId="20577"/>
      <pc:docMkLst>
        <pc:docMk/>
      </pc:docMkLst>
      <pc:sldChg chg="modSp">
        <pc:chgData name="amangilli@groupcls.com" userId="S::urn:spo:guest#amangilli@groupcls.com::" providerId="AD" clId="Web-{5E6FFFC6-B034-D753-6F2A-AC1B73BB7934}" dt="2024-09-06T10:26:30.772" v="290" actId="20577"/>
        <pc:sldMkLst>
          <pc:docMk/>
          <pc:sldMk cId="4204399673" sldId="259"/>
        </pc:sldMkLst>
        <pc:spChg chg="mod">
          <ac:chgData name="amangilli@groupcls.com" userId="S::urn:spo:guest#amangilli@groupcls.com::" providerId="AD" clId="Web-{5E6FFFC6-B034-D753-6F2A-AC1B73BB7934}" dt="2024-09-06T10:26:30.772" v="290" actId="20577"/>
          <ac:spMkLst>
            <pc:docMk/>
            <pc:sldMk cId="4204399673" sldId="259"/>
            <ac:spMk id="2" creationId="{38F5F004-1B96-4DB0-AF78-9CE40945FF21}"/>
          </ac:spMkLst>
        </pc:spChg>
      </pc:sldChg>
      <pc:sldChg chg="modSp">
        <pc:chgData name="amangilli@groupcls.com" userId="S::urn:spo:guest#amangilli@groupcls.com::" providerId="AD" clId="Web-{5E6FFFC6-B034-D753-6F2A-AC1B73BB7934}" dt="2024-09-06T09:39:48.909" v="232" actId="20577"/>
        <pc:sldMkLst>
          <pc:docMk/>
          <pc:sldMk cId="2904109027" sldId="260"/>
        </pc:sldMkLst>
        <pc:spChg chg="mod">
          <ac:chgData name="amangilli@groupcls.com" userId="S::urn:spo:guest#amangilli@groupcls.com::" providerId="AD" clId="Web-{5E6FFFC6-B034-D753-6F2A-AC1B73BB7934}" dt="2024-09-06T09:39:48.909" v="232" actId="20577"/>
          <ac:spMkLst>
            <pc:docMk/>
            <pc:sldMk cId="2904109027" sldId="260"/>
            <ac:spMk id="2" creationId="{410F7E21-F879-8784-B951-C737B29DB924}"/>
          </ac:spMkLst>
        </pc:spChg>
      </pc:sldChg>
      <pc:sldChg chg="addSp modSp">
        <pc:chgData name="amangilli@groupcls.com" userId="S::urn:spo:guest#amangilli@groupcls.com::" providerId="AD" clId="Web-{5E6FFFC6-B034-D753-6F2A-AC1B73BB7934}" dt="2024-09-06T09:44:12.310" v="268" actId="20577"/>
        <pc:sldMkLst>
          <pc:docMk/>
          <pc:sldMk cId="482263843" sldId="261"/>
        </pc:sldMkLst>
        <pc:spChg chg="mod">
          <ac:chgData name="amangilli@groupcls.com" userId="S::urn:spo:guest#amangilli@groupcls.com::" providerId="AD" clId="Web-{5E6FFFC6-B034-D753-6F2A-AC1B73BB7934}" dt="2024-09-06T09:39:57.066" v="233" actId="20577"/>
          <ac:spMkLst>
            <pc:docMk/>
            <pc:sldMk cId="482263843" sldId="261"/>
            <ac:spMk id="2" creationId="{8E7E46FF-687A-44ED-91FB-79615F94691D}"/>
          </ac:spMkLst>
        </pc:spChg>
        <pc:spChg chg="mod">
          <ac:chgData name="amangilli@groupcls.com" userId="S::urn:spo:guest#amangilli@groupcls.com::" providerId="AD" clId="Web-{5E6FFFC6-B034-D753-6F2A-AC1B73BB7934}" dt="2024-09-06T09:44:12.310" v="268" actId="20577"/>
          <ac:spMkLst>
            <pc:docMk/>
            <pc:sldMk cId="482263843" sldId="261"/>
            <ac:spMk id="4" creationId="{5DB98C14-C8BC-0086-CDD4-B32C21B6DEAA}"/>
          </ac:spMkLst>
        </pc:spChg>
        <pc:picChg chg="add mod">
          <ac:chgData name="amangilli@groupcls.com" userId="S::urn:spo:guest#amangilli@groupcls.com::" providerId="AD" clId="Web-{5E6FFFC6-B034-D753-6F2A-AC1B73BB7934}" dt="2024-09-06T09:29:48.749" v="218" actId="1076"/>
          <ac:picMkLst>
            <pc:docMk/>
            <pc:sldMk cId="482263843" sldId="261"/>
            <ac:picMk id="3" creationId="{626CBC29-D11E-4465-6E2A-BC83BCCB5064}"/>
          </ac:picMkLst>
        </pc:picChg>
        <pc:picChg chg="add mod">
          <ac:chgData name="amangilli@groupcls.com" userId="S::urn:spo:guest#amangilli@groupcls.com::" providerId="AD" clId="Web-{5E6FFFC6-B034-D753-6F2A-AC1B73BB7934}" dt="2024-09-06T09:29:35.717" v="215" actId="1076"/>
          <ac:picMkLst>
            <pc:docMk/>
            <pc:sldMk cId="482263843" sldId="261"/>
            <ac:picMk id="5" creationId="{63DD781C-BA3A-81D5-D0A0-334CB6F379DB}"/>
          </ac:picMkLst>
        </pc:picChg>
      </pc:sldChg>
      <pc:sldChg chg="modSp">
        <pc:chgData name="amangilli@groupcls.com" userId="S::urn:spo:guest#amangilli@groupcls.com::" providerId="AD" clId="Web-{5E6FFFC6-B034-D753-6F2A-AC1B73BB7934}" dt="2024-09-06T09:47:41.974" v="269" actId="20577"/>
        <pc:sldMkLst>
          <pc:docMk/>
          <pc:sldMk cId="2734438605" sldId="262"/>
        </pc:sldMkLst>
        <pc:spChg chg="mod">
          <ac:chgData name="amangilli@groupcls.com" userId="S::urn:spo:guest#amangilli@groupcls.com::" providerId="AD" clId="Web-{5E6FFFC6-B034-D753-6F2A-AC1B73BB7934}" dt="2024-09-06T09:47:41.974" v="269" actId="20577"/>
          <ac:spMkLst>
            <pc:docMk/>
            <pc:sldMk cId="2734438605" sldId="262"/>
            <ac:spMk id="2" creationId="{41C5EF8D-B2B6-A955-6BB3-8051303AAC61}"/>
          </ac:spMkLst>
        </pc:spChg>
      </pc:sldChg>
      <pc:sldChg chg="addSp delSp modSp">
        <pc:chgData name="amangilli@groupcls.com" userId="S::urn:spo:guest#amangilli@groupcls.com::" providerId="AD" clId="Web-{5E6FFFC6-B034-D753-6F2A-AC1B73BB7934}" dt="2024-09-06T09:48:04.444" v="278" actId="20577"/>
        <pc:sldMkLst>
          <pc:docMk/>
          <pc:sldMk cId="2911200502" sldId="263"/>
        </pc:sldMkLst>
        <pc:spChg chg="mod">
          <ac:chgData name="amangilli@groupcls.com" userId="S::urn:spo:guest#amangilli@groupcls.com::" providerId="AD" clId="Web-{5E6FFFC6-B034-D753-6F2A-AC1B73BB7934}" dt="2024-09-06T09:47:57.615" v="270" actId="20577"/>
          <ac:spMkLst>
            <pc:docMk/>
            <pc:sldMk cId="2911200502" sldId="263"/>
            <ac:spMk id="2" creationId="{6F840137-B0B3-267E-EC82-CB0C8F1C8494}"/>
          </ac:spMkLst>
        </pc:spChg>
        <pc:spChg chg="mod">
          <ac:chgData name="amangilli@groupcls.com" userId="S::urn:spo:guest#amangilli@groupcls.com::" providerId="AD" clId="Web-{5E6FFFC6-B034-D753-6F2A-AC1B73BB7934}" dt="2024-09-06T09:48:04.444" v="278" actId="20577"/>
          <ac:spMkLst>
            <pc:docMk/>
            <pc:sldMk cId="2911200502" sldId="263"/>
            <ac:spMk id="4" creationId="{A755E3DF-1E3D-D8CC-5903-6EA7DA67220C}"/>
          </ac:spMkLst>
        </pc:spChg>
        <pc:picChg chg="add del mod">
          <ac:chgData name="amangilli@groupcls.com" userId="S::urn:spo:guest#amangilli@groupcls.com::" providerId="AD" clId="Web-{5E6FFFC6-B034-D753-6F2A-AC1B73BB7934}" dt="2024-09-06T09:34:41.491" v="220"/>
          <ac:picMkLst>
            <pc:docMk/>
            <pc:sldMk cId="2911200502" sldId="263"/>
            <ac:picMk id="3" creationId="{8405AA53-6B8D-3C29-AD15-0CC06A5C94AF}"/>
          </ac:picMkLst>
        </pc:picChg>
        <pc:picChg chg="add mod">
          <ac:chgData name="amangilli@groupcls.com" userId="S::urn:spo:guest#amangilli@groupcls.com::" providerId="AD" clId="Web-{5E6FFFC6-B034-D753-6F2A-AC1B73BB7934}" dt="2024-09-06T09:35:20.086" v="224" actId="14100"/>
          <ac:picMkLst>
            <pc:docMk/>
            <pc:sldMk cId="2911200502" sldId="263"/>
            <ac:picMk id="5" creationId="{DE854BED-F186-6BC4-76AF-91C9B71CE30D}"/>
          </ac:picMkLst>
        </pc:picChg>
      </pc:sldChg>
      <pc:sldChg chg="addSp delSp modSp">
        <pc:chgData name="amangilli@groupcls.com" userId="S::urn:spo:guest#amangilli@groupcls.com::" providerId="AD" clId="Web-{5E6FFFC6-B034-D753-6F2A-AC1B73BB7934}" dt="2024-09-06T09:24:48.582" v="120" actId="1076"/>
        <pc:sldMkLst>
          <pc:docMk/>
          <pc:sldMk cId="3004450364" sldId="264"/>
        </pc:sldMkLst>
        <pc:spChg chg="add del mod">
          <ac:chgData name="amangilli@groupcls.com" userId="S::urn:spo:guest#amangilli@groupcls.com::" providerId="AD" clId="Web-{5E6FFFC6-B034-D753-6F2A-AC1B73BB7934}" dt="2024-09-06T09:03:28.740" v="3"/>
          <ac:spMkLst>
            <pc:docMk/>
            <pc:sldMk cId="3004450364" sldId="264"/>
            <ac:spMk id="3" creationId="{7F8F9816-0BC0-163D-949D-85009799D0BF}"/>
          </ac:spMkLst>
        </pc:spChg>
        <pc:spChg chg="add mod">
          <ac:chgData name="amangilli@groupcls.com" userId="S::urn:spo:guest#amangilli@groupcls.com::" providerId="AD" clId="Web-{5E6FFFC6-B034-D753-6F2A-AC1B73BB7934}" dt="2024-09-06T09:05:17.509" v="11" actId="14100"/>
          <ac:spMkLst>
            <pc:docMk/>
            <pc:sldMk cId="3004450364" sldId="264"/>
            <ac:spMk id="5" creationId="{87AC31D2-7BF2-4FD0-59E3-3FB8F70995FF}"/>
          </ac:spMkLst>
        </pc:spChg>
        <pc:spChg chg="add del mod">
          <ac:chgData name="amangilli@groupcls.com" userId="S::urn:spo:guest#amangilli@groupcls.com::" providerId="AD" clId="Web-{5E6FFFC6-B034-D753-6F2A-AC1B73BB7934}" dt="2024-09-06T09:15:18.577" v="21"/>
          <ac:spMkLst>
            <pc:docMk/>
            <pc:sldMk cId="3004450364" sldId="264"/>
            <ac:spMk id="7" creationId="{1EE9AEC8-BD59-E3B9-88C0-1AFC00E4B45F}"/>
          </ac:spMkLst>
        </pc:spChg>
        <pc:spChg chg="add mod">
          <ac:chgData name="amangilli@groupcls.com" userId="S::urn:spo:guest#amangilli@groupcls.com::" providerId="AD" clId="Web-{5E6FFFC6-B034-D753-6F2A-AC1B73BB7934}" dt="2024-09-06T09:22:34.390" v="113" actId="14100"/>
          <ac:spMkLst>
            <pc:docMk/>
            <pc:sldMk cId="3004450364" sldId="264"/>
            <ac:spMk id="8" creationId="{EC4DCDF9-06FB-28B5-FBB8-E41B43E07CB0}"/>
          </ac:spMkLst>
        </pc:spChg>
        <pc:picChg chg="add mod">
          <ac:chgData name="amangilli@groupcls.com" userId="S::urn:spo:guest#amangilli@groupcls.com::" providerId="AD" clId="Web-{5E6FFFC6-B034-D753-6F2A-AC1B73BB7934}" dt="2024-09-06T09:22:17.373" v="112" actId="14100"/>
          <ac:picMkLst>
            <pc:docMk/>
            <pc:sldMk cId="3004450364" sldId="264"/>
            <ac:picMk id="6" creationId="{FD7172A9-BA2B-15F4-C330-AE3C68D600F6}"/>
          </ac:picMkLst>
        </pc:picChg>
        <pc:picChg chg="add mod">
          <ac:chgData name="amangilli@groupcls.com" userId="S::urn:spo:guest#amangilli@groupcls.com::" providerId="AD" clId="Web-{5E6FFFC6-B034-D753-6F2A-AC1B73BB7934}" dt="2024-09-06T09:22:10.201" v="110" actId="14100"/>
          <ac:picMkLst>
            <pc:docMk/>
            <pc:sldMk cId="3004450364" sldId="264"/>
            <ac:picMk id="9" creationId="{46E09383-DFAD-3650-A3DE-82130191701F}"/>
          </ac:picMkLst>
        </pc:picChg>
        <pc:picChg chg="add mod">
          <ac:chgData name="amangilli@groupcls.com" userId="S::urn:spo:guest#amangilli@groupcls.com::" providerId="AD" clId="Web-{5E6FFFC6-B034-D753-6F2A-AC1B73BB7934}" dt="2024-09-06T09:24:48.582" v="120" actId="1076"/>
          <ac:picMkLst>
            <pc:docMk/>
            <pc:sldMk cId="3004450364" sldId="264"/>
            <ac:picMk id="10" creationId="{88C3766E-6ADB-E25F-ABD3-14E878F8D76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C8422-69F1-4459-A77B-6A7437F312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9828CF-E199-4F4B-A3CF-FE9E82E629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52A81-9283-481D-B012-2C9FC624A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7BA7-F60E-4D3C-98CB-EF3019179097}" type="datetimeFigureOut">
              <a:rPr lang="en-GB" smtClean="0"/>
              <a:t>05/09/2024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67508E-FB82-448A-8C04-11FBD593C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DB854-C326-425C-8DBC-EA517D308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65F9-542D-43E4-A7ED-05D6DE6A7A1A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2E23F2-9D47-4288-B5CA-322C3C4F57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643"/>
            <a:ext cx="12191237" cy="68567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BDE276-0C1E-4112-A09B-10E9A8EAFC3C}"/>
              </a:ext>
            </a:extLst>
          </p:cNvPr>
          <p:cNvSpPr txBox="1"/>
          <p:nvPr userDrawn="1"/>
        </p:nvSpPr>
        <p:spPr>
          <a:xfrm>
            <a:off x="94531" y="1400758"/>
            <a:ext cx="10814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NotesEsa" panose="02000506030000020004" pitchFamily="2" charset="0"/>
              </a:rPr>
              <a:t>30 Years of Progress in Radar Altimetry Symposium</a:t>
            </a:r>
            <a:endParaRPr lang="en-GB" sz="2400" dirty="0">
              <a:solidFill>
                <a:schemeClr val="bg1"/>
              </a:solidFill>
              <a:latin typeface="NotesEsa" panose="02000506030000020004" pitchFamily="2" charset="0"/>
            </a:endParaRPr>
          </a:p>
          <a:p>
            <a:r>
              <a:rPr lang="en-GB" sz="2000" kern="1200" dirty="0">
                <a:solidFill>
                  <a:schemeClr val="bg1"/>
                </a:solidFill>
                <a:latin typeface="NotesEsa" panose="02000506030000020004" pitchFamily="2" charset="0"/>
                <a:ea typeface="+mn-ea"/>
                <a:cs typeface="+mn-cs"/>
              </a:rPr>
              <a:t>2-7</a:t>
            </a:r>
            <a:r>
              <a:rPr lang="en-GB" sz="2000" dirty="0">
                <a:solidFill>
                  <a:schemeClr val="bg1"/>
                </a:solidFill>
                <a:latin typeface="NotesEsa" panose="02000506030000020004" pitchFamily="2" charset="0"/>
              </a:rPr>
              <a:t> September 2024 | Montpellier, France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01EB44-5630-4B78-AF50-B4A2C95FB2AC}"/>
              </a:ext>
            </a:extLst>
          </p:cNvPr>
          <p:cNvCxnSpPr>
            <a:cxnSpLocks/>
          </p:cNvCxnSpPr>
          <p:nvPr userDrawn="1"/>
        </p:nvCxnSpPr>
        <p:spPr>
          <a:xfrm>
            <a:off x="307571" y="4333558"/>
            <a:ext cx="11513127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1030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95231-C8D1-4CA1-90AB-02812A3FE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1E7308-D343-49FC-957A-4B7713A5CE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F3C3B-9937-4D36-8B5C-0B9C6E0CB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7BA7-F60E-4D3C-98CB-EF3019179097}" type="datetimeFigureOut">
              <a:rPr lang="en-GB" smtClean="0"/>
              <a:t>05/09/2024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33A93-1242-489C-8BB9-56DD5B763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01E4C-7DE9-47A1-A11D-641C56E9E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65F9-542D-43E4-A7ED-05D6DE6A7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1663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D2F484-0A61-437F-9597-E170582B73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4DFFDC-FC2E-4A81-8A66-F2B8C0D63B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A51843-63B0-4C8A-90A9-4816A3FCE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7BA7-F60E-4D3C-98CB-EF3019179097}" type="datetimeFigureOut">
              <a:rPr lang="en-GB" smtClean="0"/>
              <a:t>05/09/2024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D97F4-EC50-4406-A865-7E57AD28D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DBD44-E43B-4D7D-A8A2-57556901B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65F9-542D-43E4-A7ED-05D6DE6A7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234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06E784-314F-9A9E-65DB-3DC6F6FCE0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" y="0"/>
            <a:ext cx="12191237" cy="102850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2BD46-0726-4920-B4F3-6A031C28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138" y="1542462"/>
            <a:ext cx="1199548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FB31D5-48C9-4740-A17C-EF91AE9C3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485E5-5DD6-4C71-A053-D8E88CC6A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65F9-542D-43E4-A7ED-05D6DE6A7A1A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8449FD-7898-963D-E4EC-6A2435415F2E}"/>
              </a:ext>
            </a:extLst>
          </p:cNvPr>
          <p:cNvSpPr txBox="1"/>
          <p:nvPr userDrawn="1"/>
        </p:nvSpPr>
        <p:spPr>
          <a:xfrm>
            <a:off x="111690" y="221865"/>
            <a:ext cx="11968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NotesEsa" panose="02000506030000020004" pitchFamily="2" charset="0"/>
              </a:rPr>
              <a:t>30 Years of Progress in Radar Altimetry Symposium</a:t>
            </a:r>
            <a:endParaRPr lang="en-GB" sz="1600" dirty="0">
              <a:solidFill>
                <a:schemeClr val="bg1"/>
              </a:solidFill>
              <a:latin typeface="NotesEsa" panose="02000506030000020004" pitchFamily="2" charset="0"/>
            </a:endParaRPr>
          </a:p>
          <a:p>
            <a:r>
              <a:rPr lang="en-GB" sz="1400" kern="1200" dirty="0">
                <a:solidFill>
                  <a:schemeClr val="bg1"/>
                </a:solidFill>
                <a:latin typeface="NotesEsa" panose="02000506030000020004" pitchFamily="2" charset="0"/>
                <a:ea typeface="+mn-ea"/>
                <a:cs typeface="+mn-cs"/>
              </a:rPr>
              <a:t>2-7</a:t>
            </a:r>
            <a:r>
              <a:rPr lang="en-GB" sz="1400" dirty="0">
                <a:solidFill>
                  <a:schemeClr val="bg1"/>
                </a:solidFill>
                <a:latin typeface="NotesEsa" panose="02000506030000020004" pitchFamily="2" charset="0"/>
              </a:rPr>
              <a:t> September 2024 | Montpellier, France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835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A3513-4242-4F2D-A471-EF3BD487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3EBC2C-75DA-422E-9EA9-AF7049C20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51C95E-0AE5-4E1D-8FA1-9CDD0A1CC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7BA7-F60E-4D3C-98CB-EF3019179097}" type="datetimeFigureOut">
              <a:rPr lang="en-GB" smtClean="0"/>
              <a:t>05/09/2024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B3070-94E2-44A7-97F9-4CD548018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EC19D-6F43-44CF-A84F-DED3820E5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65F9-542D-43E4-A7ED-05D6DE6A7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7916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744F1-71F7-427E-84A3-0599A3909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F972B-4D88-427C-B0E6-507371E5CA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35B906-5AE8-4C55-93EF-07E3FD8B6B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DCAF6A-F4BA-4F36-A5F1-841FC4D25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7BA7-F60E-4D3C-98CB-EF3019179097}" type="datetimeFigureOut">
              <a:rPr lang="en-GB" smtClean="0"/>
              <a:t>05/09/2024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42FD99-9D45-49B7-A539-982906EFD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23129F-1A46-443E-90D3-15BD529D0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65F9-542D-43E4-A7ED-05D6DE6A7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3297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E836C-EB19-4E12-AB81-0379B0906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036619-8F1D-4607-9CB8-F907685AF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04D7DE-8B47-4C6B-BB6A-09F40A78E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DB377F-C489-44BF-9EF2-54730CFBDA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906A7D-98DB-4737-AAFF-9835BF3FAB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4399F9-40C0-4228-BBD2-E05B244D7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7BA7-F60E-4D3C-98CB-EF3019179097}" type="datetimeFigureOut">
              <a:rPr lang="en-GB" smtClean="0"/>
              <a:t>05/09/2024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C87862-D8EF-4859-A1F5-D22D8148C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FCF261-C26C-4FE7-B9CF-68595E488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65F9-542D-43E4-A7ED-05D6DE6A7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033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C1BD2-4E6B-4C33-AFC3-9872F5791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BA8DF9-3D73-404D-BC55-65C03AEB4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7BA7-F60E-4D3C-98CB-EF3019179097}" type="datetimeFigureOut">
              <a:rPr lang="en-GB" smtClean="0"/>
              <a:t>05/09/2024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587775-1F29-42BC-AC67-6BA5BCF75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FF3E85-D172-478F-9BD9-C7BB92046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65F9-542D-43E4-A7ED-05D6DE6A7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9287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F7053-E247-4D8A-849C-4D7D0877F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7BA7-F60E-4D3C-98CB-EF3019179097}" type="datetimeFigureOut">
              <a:rPr lang="en-GB" smtClean="0"/>
              <a:t>05/09/2024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73A42F-2CA9-49F1-BD8B-668803CFD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E9687E-E394-4363-A3BB-5BDD81CD2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65F9-542D-43E4-A7ED-05D6DE6A7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82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EF424-18C8-45A9-832F-9D51222AF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B9BE7-FC76-473E-BA39-1E4E90156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9188E1-4F17-4D55-9641-6B5A9F42B5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0F2E04-3D93-40B9-AB99-252947D95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7BA7-F60E-4D3C-98CB-EF3019179097}" type="datetimeFigureOut">
              <a:rPr lang="en-GB" smtClean="0"/>
              <a:t>05/09/2024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969341-3B14-483B-857D-ACAA02561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7DC9C1-16BE-4AD0-8BA9-92AD07704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65F9-542D-43E4-A7ED-05D6DE6A7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302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CC91C-D445-4A55-AEE9-98179AF75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75018A-48E4-4D6D-8E95-C815ACCC28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050104-ABF1-49DD-A89A-7BA0336DD8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7E2FD9-5B08-44D1-87B5-4AAC13225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7BA7-F60E-4D3C-98CB-EF3019179097}" type="datetimeFigureOut">
              <a:rPr lang="en-GB" smtClean="0"/>
              <a:t>05/09/2024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64AA6C-9BC8-4134-9F1B-96BA9B451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AB2F61-6CEF-4C23-9134-152AA07F7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65F9-542D-43E4-A7ED-05D6DE6A7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888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D35395-87DE-47EE-BD5E-49EC7CF75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0AC72C-58D2-4DAB-95F7-0E34581AE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438B2-9CC9-4C12-B385-893C767200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57BA7-F60E-4D3C-98CB-EF3019179097}" type="datetimeFigureOut">
              <a:rPr lang="en-GB" smtClean="0"/>
              <a:t>05/09/2024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006BC-C562-4520-B4BA-4686A2EC68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6F862-10F7-4A6C-A371-6F8FC84445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865F9-542D-43E4-A7ED-05D6DE6A7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999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6FB576-4C79-B1C3-F69B-B63AE21DFF43}"/>
              </a:ext>
            </a:extLst>
          </p:cNvPr>
          <p:cNvSpPr txBox="1"/>
          <p:nvPr/>
        </p:nvSpPr>
        <p:spPr>
          <a:xfrm>
            <a:off x="161840" y="3659038"/>
            <a:ext cx="6060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8DE761"/>
                </a:solidFill>
                <a:latin typeface="NotesEsa" panose="02000506030000020004" pitchFamily="2" charset="0"/>
              </a:rPr>
              <a:t>SUMMARY OF CRYOSPHERE SESSION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3F6135-C23C-E01F-FF06-4543896FF1B0}"/>
              </a:ext>
            </a:extLst>
          </p:cNvPr>
          <p:cNvSpPr txBox="1"/>
          <p:nvPr/>
        </p:nvSpPr>
        <p:spPr>
          <a:xfrm>
            <a:off x="161840" y="4658583"/>
            <a:ext cx="4475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>
                <a:solidFill>
                  <a:schemeClr val="bg1"/>
                </a:solidFill>
                <a:latin typeface="NotesEsa" panose="02000506030000020004" pitchFamily="2" charset="0"/>
              </a:rPr>
              <a:t>Mai </a:t>
            </a:r>
            <a:r>
              <a:rPr lang="en-GB" sz="2000" b="1" i="1" dirty="0" err="1">
                <a:solidFill>
                  <a:schemeClr val="bg1"/>
                </a:solidFill>
                <a:latin typeface="NotesEsa" panose="02000506030000020004" pitchFamily="2" charset="0"/>
              </a:rPr>
              <a:t>Winstrup</a:t>
            </a:r>
            <a:r>
              <a:rPr lang="en-GB" sz="2000" b="1" i="1" dirty="0">
                <a:solidFill>
                  <a:schemeClr val="bg1"/>
                </a:solidFill>
                <a:latin typeface="NotesEsa" panose="02000506030000020004" pitchFamily="2" charset="0"/>
              </a:rPr>
              <a:t>, Mal McMillan, Anna </a:t>
            </a:r>
            <a:r>
              <a:rPr lang="en-GB" sz="2000" b="1" i="1" dirty="0" err="1">
                <a:solidFill>
                  <a:schemeClr val="bg1"/>
                </a:solidFill>
                <a:latin typeface="NotesEsa" panose="02000506030000020004" pitchFamily="2" charset="0"/>
              </a:rPr>
              <a:t>Mangilli</a:t>
            </a:r>
            <a:r>
              <a:rPr lang="en-GB" sz="2000" b="1" i="1" dirty="0">
                <a:solidFill>
                  <a:schemeClr val="bg1"/>
                </a:solidFill>
                <a:latin typeface="NotesEsa" panose="02000506030000020004" pitchFamily="2" charset="0"/>
              </a:rPr>
              <a:t> and Jerome Bouffard, </a:t>
            </a:r>
          </a:p>
        </p:txBody>
      </p:sp>
    </p:spTree>
    <p:extLst>
      <p:ext uri="{BB962C8B-B14F-4D97-AF65-F5344CB8AC3E}">
        <p14:creationId xmlns:p14="http://schemas.microsoft.com/office/powerpoint/2010/main" val="2643895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8F5F004-1B96-4DB0-AF78-9CE40945F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298" y="1117250"/>
            <a:ext cx="11127182" cy="281467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IT" sz="3600" b="1">
                <a:solidFill>
                  <a:srgbClr val="2A9C8D"/>
                </a:solidFill>
              </a:rPr>
              <a:t>HIGHLIGTHS</a:t>
            </a:r>
            <a:r>
              <a:rPr lang="en-IT" sz="3600" b="1" dirty="0">
                <a:solidFill>
                  <a:srgbClr val="2A9C8D"/>
                </a:solidFill>
              </a:rPr>
              <a:t> FROM THE SESSION</a:t>
            </a:r>
          </a:p>
          <a:p>
            <a:pPr lvl="1" algn="just">
              <a:spcBef>
                <a:spcPts val="1100"/>
              </a:spcBef>
            </a:pPr>
            <a:r>
              <a:rPr lang="en-IT">
                <a:latin typeface="NotesEsa"/>
              </a:rPr>
              <a:t>Session#7 on Cryosphere covering only the land ice domain while the </a:t>
            </a:r>
            <a:r>
              <a:rPr lang="en-IT" err="1">
                <a:latin typeface="NotesEsa"/>
              </a:rPr>
              <a:t>the</a:t>
            </a:r>
            <a:r>
              <a:rPr lang="en-IT">
                <a:latin typeface="NotesEsa"/>
              </a:rPr>
              <a:t> sea ice (also cryosphere !) was part of the session Polar Ocean.</a:t>
            </a:r>
          </a:p>
          <a:p>
            <a:pPr lvl="1" algn="just">
              <a:spcBef>
                <a:spcPts val="1100"/>
              </a:spcBef>
            </a:pPr>
            <a:r>
              <a:rPr lang="en-IT">
                <a:latin typeface="NotesEsa"/>
              </a:rPr>
              <a:t>7 posters and 9 exciting talks split in 2 sub-sessions on Monday 2 September</a:t>
            </a:r>
          </a:p>
          <a:p>
            <a:pPr lvl="1" algn="just">
              <a:spcBef>
                <a:spcPts val="1100"/>
              </a:spcBef>
            </a:pPr>
            <a:r>
              <a:rPr lang="en-GB" sz="3200" b="1">
                <a:solidFill>
                  <a:srgbClr val="92A257"/>
                </a:solidFill>
                <a:latin typeface="NotesEsa"/>
              </a:rPr>
              <a:t>Good attendance of 70-100 persons </a:t>
            </a:r>
            <a:r>
              <a:rPr lang="en-GB">
                <a:latin typeface="NotesEsa"/>
              </a:rPr>
              <a:t>despite being in parallel of the “2024 European Polar Science Week” (Copenhagen, Denmark) and just before the“Cryo2ice Symposium”  (Reykjavik, Iceland)</a:t>
            </a:r>
          </a:p>
          <a:p>
            <a:pPr lvl="1"/>
            <a:endParaRPr lang="en-GB" dirty="0"/>
          </a:p>
        </p:txBody>
      </p:sp>
      <p:pic>
        <p:nvPicPr>
          <p:cNvPr id="11" name="Picture 10" descr="A poster with a circle with two globes&#10;&#10;Description automatically generated with medium confidence">
            <a:extLst>
              <a:ext uri="{FF2B5EF4-FFF2-40B4-BE49-F238E27FC236}">
                <a16:creationId xmlns:a16="http://schemas.microsoft.com/office/drawing/2014/main" id="{931405A7-2660-8FCE-97DA-BDFC165E3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6"/>
          <a:stretch/>
        </p:blipFill>
        <p:spPr>
          <a:xfrm>
            <a:off x="4552902" y="4447997"/>
            <a:ext cx="3730754" cy="194770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pic>
        <p:nvPicPr>
          <p:cNvPr id="9" name="Picture 8" descr="A poster of a planet earth&#10;&#10;Description automatically generated">
            <a:extLst>
              <a:ext uri="{FF2B5EF4-FFF2-40B4-BE49-F238E27FC236}">
                <a16:creationId xmlns:a16="http://schemas.microsoft.com/office/drawing/2014/main" id="{53EBB1FE-CDA1-5EF9-C85B-9300C6743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2"/>
          <a:stretch/>
        </p:blipFill>
        <p:spPr>
          <a:xfrm>
            <a:off x="8521484" y="4478477"/>
            <a:ext cx="3552906" cy="194770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pic>
        <p:nvPicPr>
          <p:cNvPr id="17" name="Picture 16" descr="A close-up of a planet&#10;&#10;Description automatically generated">
            <a:extLst>
              <a:ext uri="{FF2B5EF4-FFF2-40B4-BE49-F238E27FC236}">
                <a16:creationId xmlns:a16="http://schemas.microsoft.com/office/drawing/2014/main" id="{2751DDD2-34BB-F97A-17EC-C121DDB410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20" y="4451157"/>
            <a:ext cx="4183154" cy="194454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D025AB4-54D9-B2E2-5507-B23C1D062AC1}"/>
              </a:ext>
            </a:extLst>
          </p:cNvPr>
          <p:cNvSpPr txBox="1"/>
          <p:nvPr/>
        </p:nvSpPr>
        <p:spPr>
          <a:xfrm>
            <a:off x="9190846" y="6426186"/>
            <a:ext cx="2453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R</a:t>
            </a:r>
            <a:r>
              <a:rPr lang="en-IT" b="1" dirty="0">
                <a:solidFill>
                  <a:srgbClr val="FF0000"/>
                </a:solidFill>
              </a:rPr>
              <a:t>egistration still open</a:t>
            </a:r>
          </a:p>
        </p:txBody>
      </p:sp>
    </p:spTree>
    <p:extLst>
      <p:ext uri="{BB962C8B-B14F-4D97-AF65-F5344CB8AC3E}">
        <p14:creationId xmlns:p14="http://schemas.microsoft.com/office/powerpoint/2010/main" val="4204399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88C0D-4E2B-1C00-4CFA-91256B022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10F7E21-F879-8784-B951-C737B29DB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298" y="1117250"/>
            <a:ext cx="11127182" cy="281467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IT" b="1">
                <a:solidFill>
                  <a:srgbClr val="2A9C8D"/>
                </a:solidFill>
              </a:rPr>
              <a:t>HIGHLIGTHS</a:t>
            </a:r>
            <a:r>
              <a:rPr lang="en-IT" b="1" dirty="0">
                <a:solidFill>
                  <a:srgbClr val="2A9C8D"/>
                </a:solidFill>
              </a:rPr>
              <a:t> FROM THE PRESENTATIONS</a:t>
            </a:r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359458-1EFE-56BC-ADA1-27B83003066E}"/>
              </a:ext>
            </a:extLst>
          </p:cNvPr>
          <p:cNvSpPr txBox="1"/>
          <p:nvPr/>
        </p:nvSpPr>
        <p:spPr>
          <a:xfrm>
            <a:off x="485556" y="1634534"/>
            <a:ext cx="116271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2400" b="1" dirty="0">
                <a:ea typeface="+mn-lt"/>
                <a:cs typeface="+mn-lt"/>
              </a:rPr>
              <a:t>Data driven L2 processing lines: Developments of AI models for improved interpretation of the radar waveforms, thereby circumventing 'retracking' (McMillan, Helm)</a:t>
            </a:r>
          </a:p>
        </p:txBody>
      </p:sp>
      <p:pic>
        <p:nvPicPr>
          <p:cNvPr id="10" name="Picture 9" descr="A map of the earth with a red spot&#10;&#10;Description automatically generated">
            <a:extLst>
              <a:ext uri="{FF2B5EF4-FFF2-40B4-BE49-F238E27FC236}">
                <a16:creationId xmlns:a16="http://schemas.microsoft.com/office/drawing/2014/main" id="{C912B637-3407-CB57-6B90-B127C2EEC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4" y="3077605"/>
            <a:ext cx="3503234" cy="196733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pic>
        <p:nvPicPr>
          <p:cNvPr id="12" name="Picture 11" descr="A diagram of a diagram&#10;&#10;Description automatically generated">
            <a:extLst>
              <a:ext uri="{FF2B5EF4-FFF2-40B4-BE49-F238E27FC236}">
                <a16:creationId xmlns:a16="http://schemas.microsoft.com/office/drawing/2014/main" id="{3DAD80F6-D3E5-F4E7-301E-81B88AE76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6532" y="3146473"/>
            <a:ext cx="7916552" cy="189846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04109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4A8F0-F2F7-154A-B12F-7E1B1B758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E7E46FF-687A-44ED-91FB-79615F946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298" y="1117250"/>
            <a:ext cx="11127182" cy="281467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IT" b="1">
                <a:solidFill>
                  <a:srgbClr val="2A9C8D"/>
                </a:solidFill>
              </a:rPr>
              <a:t>HIGHLIGTHS</a:t>
            </a:r>
            <a:r>
              <a:rPr lang="en-IT" b="1" dirty="0">
                <a:solidFill>
                  <a:srgbClr val="2A9C8D"/>
                </a:solidFill>
              </a:rPr>
              <a:t> FROM THE PRESENTATIONS</a:t>
            </a:r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B98C14-C8BC-0086-CDD4-B32C21B6DEAA}"/>
              </a:ext>
            </a:extLst>
          </p:cNvPr>
          <p:cNvSpPr txBox="1"/>
          <p:nvPr/>
        </p:nvSpPr>
        <p:spPr>
          <a:xfrm>
            <a:off x="231573" y="1586908"/>
            <a:ext cx="11627129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2400" b="1" dirty="0">
                <a:ea typeface="+mn-lt"/>
                <a:cs typeface="+mn-lt"/>
              </a:rPr>
              <a:t>Long-term records of lake ice thickness </a:t>
            </a:r>
            <a:r>
              <a:rPr lang="en-GB" sz="2400" b="1">
                <a:ea typeface="+mn-lt"/>
                <a:cs typeface="+mn-lt"/>
              </a:rPr>
              <a:t>(LIT) can be generated </a:t>
            </a:r>
            <a:r>
              <a:rPr lang="en-GB" sz="2400" b="1" dirty="0">
                <a:ea typeface="+mn-lt"/>
                <a:cs typeface="+mn-lt"/>
              </a:rPr>
              <a:t>from physical modelling of conventional radar returns</a:t>
            </a:r>
            <a:r>
              <a:rPr lang="en-GB" sz="2400" b="1">
                <a:ea typeface="+mn-lt"/>
                <a:cs typeface="+mn-lt"/>
              </a:rPr>
              <a:t>. Significative improvement of the LIT estimation with high resolution data (UFSAR and FFSAR) </a:t>
            </a:r>
            <a:r>
              <a:rPr lang="en-GB" sz="2400" b="1" dirty="0">
                <a:ea typeface="+mn-lt"/>
                <a:cs typeface="+mn-lt"/>
              </a:rPr>
              <a:t> (</a:t>
            </a:r>
            <a:r>
              <a:rPr lang="en-GB" sz="2400" b="1" dirty="0" err="1">
                <a:ea typeface="+mn-lt"/>
                <a:cs typeface="+mn-lt"/>
              </a:rPr>
              <a:t>Mangilli</a:t>
            </a:r>
            <a:r>
              <a:rPr lang="en-GB" sz="2400" b="1" dirty="0">
                <a:ea typeface="+mn-lt"/>
                <a:cs typeface="+mn-lt"/>
              </a:rPr>
              <a:t>)</a:t>
            </a:r>
            <a:endParaRPr lang="en-GB" sz="2400" b="1">
              <a:ea typeface="+mn-lt"/>
              <a:cs typeface="+mn-lt"/>
            </a:endParaRPr>
          </a:p>
        </p:txBody>
      </p:sp>
      <p:pic>
        <p:nvPicPr>
          <p:cNvPr id="3" name="Image 2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626CBC29-D11E-4465-6E2A-BC83BCCB5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017" y="3475225"/>
            <a:ext cx="6127937" cy="2608169"/>
          </a:xfrm>
          <a:prstGeom prst="rect">
            <a:avLst/>
          </a:prstGeom>
        </p:spPr>
      </p:pic>
      <p:pic>
        <p:nvPicPr>
          <p:cNvPr id="5" name="Image 4" descr="Une image contenant texte, diagramme, capture d’écran, Tracé&#10;&#10;Description générée automatiquement">
            <a:extLst>
              <a:ext uri="{FF2B5EF4-FFF2-40B4-BE49-F238E27FC236}">
                <a16:creationId xmlns:a16="http://schemas.microsoft.com/office/drawing/2014/main" id="{63DD781C-BA3A-81D5-D0A0-334CB6F37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5540" y="2937061"/>
            <a:ext cx="3970245" cy="368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63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C3A34-D1AB-3464-74D8-94E6EC417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1C5EF8D-B2B6-A955-6BB3-8051303AA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298" y="1117250"/>
            <a:ext cx="11127182" cy="281467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IT" b="1">
                <a:solidFill>
                  <a:srgbClr val="2A9C8D"/>
                </a:solidFill>
              </a:rPr>
              <a:t>HIGHLIGTHS</a:t>
            </a:r>
            <a:r>
              <a:rPr lang="en-IT" b="1" dirty="0">
                <a:solidFill>
                  <a:srgbClr val="2A9C8D"/>
                </a:solidFill>
              </a:rPr>
              <a:t> FROM THE PRESENTATIONS</a:t>
            </a:r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A5E4FE-7A1B-9B0F-634B-C7D85295296F}"/>
              </a:ext>
            </a:extLst>
          </p:cNvPr>
          <p:cNvSpPr txBox="1"/>
          <p:nvPr/>
        </p:nvSpPr>
        <p:spPr>
          <a:xfrm>
            <a:off x="231573" y="1586908"/>
            <a:ext cx="116271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2400" b="1" dirty="0">
                <a:ea typeface="+mn-lt"/>
                <a:cs typeface="+mn-lt"/>
              </a:rPr>
              <a:t>Annual high-resolution DEMs for the ice sheets and new Glaciers products are/will soon be available (</a:t>
            </a:r>
            <a:r>
              <a:rPr lang="en-GB" sz="2400" b="1" dirty="0" err="1">
                <a:ea typeface="+mn-lt"/>
                <a:cs typeface="+mn-lt"/>
              </a:rPr>
              <a:t>Winstrup</a:t>
            </a:r>
            <a:r>
              <a:rPr lang="en-GB" sz="2400" b="1" dirty="0">
                <a:ea typeface="+mn-lt"/>
                <a:cs typeface="+mn-lt"/>
              </a:rPr>
              <a:t>, </a:t>
            </a:r>
            <a:r>
              <a:rPr lang="en-GB" sz="2400" b="1" dirty="0" err="1">
                <a:ea typeface="+mn-lt"/>
                <a:cs typeface="+mn-lt"/>
              </a:rPr>
              <a:t>Incatasciato</a:t>
            </a:r>
            <a:r>
              <a:rPr lang="en-GB" sz="2400" b="1" dirty="0">
                <a:ea typeface="+mn-lt"/>
                <a:cs typeface="+mn-lt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D606EE-BB0D-19C8-9F66-429022F072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4" t="6944" r="8041" b="8333"/>
          <a:stretch/>
        </p:blipFill>
        <p:spPr bwMode="auto">
          <a:xfrm>
            <a:off x="2132549" y="2630738"/>
            <a:ext cx="2849684" cy="387150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7FCE52-EF60-2A53-969D-01FACC573BEE}"/>
              </a:ext>
            </a:extLst>
          </p:cNvPr>
          <p:cNvSpPr txBox="1"/>
          <p:nvPr/>
        </p:nvSpPr>
        <p:spPr>
          <a:xfrm>
            <a:off x="121920" y="4227262"/>
            <a:ext cx="2198464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2000" b="1">
                <a:solidFill>
                  <a:srgbClr val="000000"/>
                </a:solidFill>
                <a:latin typeface="NotesEsa"/>
              </a:defRPr>
            </a:lvl1pPr>
          </a:lstStyle>
          <a:p>
            <a:pPr marL="0" lvl="1" algn="r"/>
            <a:r>
              <a:rPr lang="en-GB" sz="2000" b="1" dirty="0">
                <a:solidFill>
                  <a:srgbClr val="000000"/>
                </a:solidFill>
                <a:latin typeface="NotesEsa"/>
              </a:rPr>
              <a:t>Seamless Annual Ice Sheet DEMs from EOLIS (release in 2025)</a:t>
            </a:r>
          </a:p>
        </p:txBody>
      </p:sp>
      <p:pic>
        <p:nvPicPr>
          <p:cNvPr id="14" name="Google Shape;283;g2f570a75e21_0_0" descr="Map of the world with the coverage of the CryoTEMPO-EOLIS point and gridded products highlighted with two different colours: in green the areas that have only a monthly point product associated (Antarctic Ice Shelves, Western Canada &amp; USA, High Mountain Asia, New Zealand, Low Latitudes, Scandinavia and Central Europe), in red the areas that have both a point and a gridded product associated (Antarctica and Greenland Ice Sheet margins and Peripheries, Arctic Canada North and South, Alaska, Southern Andes, Russian Arctic, Iceland and Svalbard).">
            <a:extLst>
              <a:ext uri="{FF2B5EF4-FFF2-40B4-BE49-F238E27FC236}">
                <a16:creationId xmlns:a16="http://schemas.microsoft.com/office/drawing/2014/main" id="{20B49B0C-F612-243A-85C8-620D766789D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6117" t="-1720" r="5677" b="1719"/>
          <a:stretch/>
        </p:blipFill>
        <p:spPr>
          <a:xfrm>
            <a:off x="6096000" y="2630738"/>
            <a:ext cx="4450079" cy="4014448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4438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F4C01-C06C-C06B-6EF4-1FC2380FE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840137-B0B3-267E-EC82-CB0C8F1C8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298" y="1117250"/>
            <a:ext cx="11127182" cy="281467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IT" b="1">
                <a:solidFill>
                  <a:srgbClr val="2A9C8D"/>
                </a:solidFill>
              </a:rPr>
              <a:t>HIGHLIGTHS</a:t>
            </a:r>
            <a:r>
              <a:rPr lang="en-IT" b="1" dirty="0">
                <a:solidFill>
                  <a:srgbClr val="2A9C8D"/>
                </a:solidFill>
              </a:rPr>
              <a:t> FROM THE PRESENTATIONS</a:t>
            </a:r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55E3DF-1E3D-D8CC-5903-6EA7DA67220C}"/>
              </a:ext>
            </a:extLst>
          </p:cNvPr>
          <p:cNvSpPr txBox="1"/>
          <p:nvPr/>
        </p:nvSpPr>
        <p:spPr>
          <a:xfrm>
            <a:off x="231573" y="1586908"/>
            <a:ext cx="11627129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2400" b="1" dirty="0">
                <a:ea typeface="+mn-lt"/>
                <a:cs typeface="+mn-lt"/>
              </a:rPr>
              <a:t>The high potential of dual-frequency radars (e.g., CRISTAL); will better resolve outstanding questions of radar penetration depths into snow and </a:t>
            </a:r>
            <a:r>
              <a:rPr lang="en-GB" sz="2400" b="1">
                <a:ea typeface="+mn-lt"/>
                <a:cs typeface="+mn-lt"/>
              </a:rPr>
              <a:t>firn (Borde, LeRoy)</a:t>
            </a:r>
          </a:p>
        </p:txBody>
      </p:sp>
      <p:pic>
        <p:nvPicPr>
          <p:cNvPr id="5" name="Image 4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DE854BED-F186-6BC4-76AF-91C9B71CE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73" y="2887563"/>
            <a:ext cx="6281458" cy="3485030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416153A4-8DB0-89CC-CB1D-281531BEF6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589" t="-598" r="22560" b="42012"/>
          <a:stretch/>
        </p:blipFill>
        <p:spPr>
          <a:xfrm>
            <a:off x="7056120" y="3123903"/>
            <a:ext cx="4603471" cy="292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200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2D71F-4FD6-1FEC-B70D-A55C71EC9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FBDF794-8F51-EAA0-D0A8-9AAB7F80A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298" y="1117250"/>
            <a:ext cx="11127182" cy="2814670"/>
          </a:xfrm>
        </p:spPr>
        <p:txBody>
          <a:bodyPr>
            <a:noAutofit/>
          </a:bodyPr>
          <a:lstStyle/>
          <a:p>
            <a:r>
              <a:rPr lang="en-IT" b="1" dirty="0">
                <a:solidFill>
                  <a:srgbClr val="2A9C8D"/>
                </a:solidFill>
              </a:rPr>
              <a:t>HIGLIGTHS FROM THE PRESENTATIONS</a:t>
            </a:r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662DFE-F127-66DE-28D9-EB28EF9A2E1B}"/>
              </a:ext>
            </a:extLst>
          </p:cNvPr>
          <p:cNvSpPr txBox="1"/>
          <p:nvPr/>
        </p:nvSpPr>
        <p:spPr>
          <a:xfrm>
            <a:off x="231573" y="1586908"/>
            <a:ext cx="116271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2400" b="1" dirty="0">
                <a:ea typeface="+mn-lt"/>
                <a:cs typeface="+mn-lt"/>
              </a:rPr>
              <a:t>Potential for Sentinel-3 to become a mature and well-used tool for monitoring ice margins and coastal sectors of the cryosphere (</a:t>
            </a:r>
            <a:r>
              <a:rPr lang="en-GB" sz="2400" b="1" dirty="0" err="1">
                <a:ea typeface="+mn-lt"/>
                <a:cs typeface="+mn-lt"/>
              </a:rPr>
              <a:t>Aublanc</a:t>
            </a:r>
            <a:r>
              <a:rPr lang="en-GB" sz="2400" b="1" dirty="0">
                <a:ea typeface="+mn-lt"/>
                <a:cs typeface="+mn-lt"/>
              </a:rPr>
              <a:t>, </a:t>
            </a:r>
            <a:r>
              <a:rPr lang="en-GB" sz="2400" b="1" dirty="0" err="1">
                <a:ea typeface="+mn-lt"/>
                <a:cs typeface="+mn-lt"/>
              </a:rPr>
              <a:t>Suryawanshi</a:t>
            </a:r>
            <a:r>
              <a:rPr lang="en-GB" sz="2400" b="1" dirty="0">
                <a:ea typeface="+mn-lt"/>
                <a:cs typeface="+mn-lt"/>
              </a:rPr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7AC31D2-7BF2-4FD0-59E3-3FB8F70995FF}"/>
              </a:ext>
            </a:extLst>
          </p:cNvPr>
          <p:cNvSpPr txBox="1"/>
          <p:nvPr/>
        </p:nvSpPr>
        <p:spPr>
          <a:xfrm>
            <a:off x="264459" y="2875430"/>
            <a:ext cx="562311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b="1" dirty="0">
                <a:solidFill>
                  <a:srgbClr val="000000"/>
                </a:solidFill>
                <a:latin typeface="NotesEsa"/>
              </a:rPr>
              <a:t>A facet-based numerical model to retrieve ice sheet topography from Sentinel-3 altimetry</a:t>
            </a:r>
          </a:p>
        </p:txBody>
      </p:sp>
      <p:pic>
        <p:nvPicPr>
          <p:cNvPr id="6" name="Image 5" descr="Une image contenant texte, capture d’écran, carte&#10;&#10;Description générée automatiquement">
            <a:extLst>
              <a:ext uri="{FF2B5EF4-FFF2-40B4-BE49-F238E27FC236}">
                <a16:creationId xmlns:a16="http://schemas.microsoft.com/office/drawing/2014/main" id="{FD7172A9-BA2B-15F4-C330-AE3C68D60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6" y="3787589"/>
            <a:ext cx="6550398" cy="252132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C4DCDF9-06FB-28B5-FBB8-E41B43E07CB0}"/>
              </a:ext>
            </a:extLst>
          </p:cNvPr>
          <p:cNvSpPr txBox="1"/>
          <p:nvPr/>
        </p:nvSpPr>
        <p:spPr>
          <a:xfrm>
            <a:off x="7245722" y="2875430"/>
            <a:ext cx="495075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b="1">
                <a:solidFill>
                  <a:srgbClr val="000000"/>
                </a:solidFill>
                <a:latin typeface="NotesEsa"/>
              </a:rPr>
              <a:t>Exploiting the potential of Sentinel 3 to detect Antarctic grounding line</a:t>
            </a:r>
          </a:p>
        </p:txBody>
      </p:sp>
      <p:pic>
        <p:nvPicPr>
          <p:cNvPr id="9" name="Image 8" descr="Une image contenant neige, texte, carte&#10;&#10;Description générée automatiquement">
            <a:extLst>
              <a:ext uri="{FF2B5EF4-FFF2-40B4-BE49-F238E27FC236}">
                <a16:creationId xmlns:a16="http://schemas.microsoft.com/office/drawing/2014/main" id="{46E09383-DFAD-3650-A3DE-821301917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2107" y="3925421"/>
            <a:ext cx="3795433" cy="23689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0343AB-430F-735C-4519-E604D8E1CA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7026" y="4931436"/>
            <a:ext cx="2315754" cy="170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450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C12FA-9F3C-C50F-8427-21E49E417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9EF872-7052-F410-0A7F-5E31278F3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298" y="1117250"/>
            <a:ext cx="11569142" cy="2814670"/>
          </a:xfrm>
        </p:spPr>
        <p:txBody>
          <a:bodyPr>
            <a:noAutofit/>
          </a:bodyPr>
          <a:lstStyle/>
          <a:p>
            <a:r>
              <a:rPr lang="en-IT" sz="3600" b="1" dirty="0">
                <a:solidFill>
                  <a:srgbClr val="2A9C8D"/>
                </a:solidFill>
              </a:rPr>
              <a:t>RECOMMENDATIONS (1/2) </a:t>
            </a:r>
          </a:p>
          <a:p>
            <a:pPr lvl="1" algn="just">
              <a:spcBef>
                <a:spcPts val="800"/>
              </a:spcBef>
            </a:pPr>
            <a:r>
              <a:rPr lang="en-GB" dirty="0">
                <a:latin typeface="NotesEsa" panose="02000506030000020004" pitchFamily="2" charset="77"/>
              </a:rPr>
              <a:t>To </a:t>
            </a:r>
            <a:r>
              <a:rPr lang="en-GB" sz="3200" b="1" dirty="0">
                <a:solidFill>
                  <a:srgbClr val="92A257"/>
                </a:solidFill>
                <a:latin typeface="NotesEsa" panose="02000506030000020004" pitchFamily="2" charset="77"/>
              </a:rPr>
              <a:t>keep CryoSat-2 in operation </a:t>
            </a:r>
            <a:r>
              <a:rPr lang="en-GB" dirty="0">
                <a:latin typeface="NotesEsa" panose="02000506030000020004" pitchFamily="2" charset="77"/>
              </a:rPr>
              <a:t>for sufficiently long to gain an extended overlap with CRISTAL; Allowing a gapless record as well as improved understanding of the current record</a:t>
            </a:r>
          </a:p>
          <a:p>
            <a:pPr lvl="1" algn="just">
              <a:spcBef>
                <a:spcPts val="800"/>
              </a:spcBef>
            </a:pPr>
            <a:r>
              <a:rPr lang="en-GB" dirty="0">
                <a:latin typeface="NotesEsa" panose="02000506030000020004" pitchFamily="2" charset="77"/>
              </a:rPr>
              <a:t>As the cryosphere is rapidly evolving, we recommend to enhance our ability to observe the cryosphere in </a:t>
            </a:r>
            <a:r>
              <a:rPr lang="en-GB" sz="3200" b="1" dirty="0">
                <a:solidFill>
                  <a:srgbClr val="92A257"/>
                </a:solidFill>
                <a:latin typeface="NotesEsa" panose="02000506030000020004" pitchFamily="2" charset="77"/>
              </a:rPr>
              <a:t>higher spatial and temporal </a:t>
            </a:r>
            <a:r>
              <a:rPr lang="en-GB" dirty="0">
                <a:latin typeface="NotesEsa" panose="02000506030000020004" pitchFamily="2" charset="77"/>
              </a:rPr>
              <a:t>(monthly to seasonal) resolution – this can either be through satellite optimisation (e.g. orbits, instruments), or by investing in methodological advances (e.g. data assimilation)</a:t>
            </a:r>
          </a:p>
          <a:p>
            <a:pPr lvl="1" algn="just">
              <a:spcBef>
                <a:spcPts val="800"/>
              </a:spcBef>
            </a:pPr>
            <a:r>
              <a:rPr lang="en-GB" dirty="0">
                <a:latin typeface="NotesEsa" panose="02000506030000020004" pitchFamily="2" charset="77"/>
              </a:rPr>
              <a:t>Improving our knowledge of snow and </a:t>
            </a:r>
            <a:r>
              <a:rPr lang="en-GB" dirty="0" err="1">
                <a:latin typeface="NotesEsa" panose="02000506030000020004" pitchFamily="2" charset="77"/>
              </a:rPr>
              <a:t>firn</a:t>
            </a:r>
            <a:r>
              <a:rPr lang="en-GB" dirty="0">
                <a:latin typeface="NotesEsa" panose="02000506030000020004" pitchFamily="2" charset="77"/>
              </a:rPr>
              <a:t> penetration of the radar signals for </a:t>
            </a:r>
            <a:r>
              <a:rPr lang="en-GB" sz="3200" b="1" dirty="0">
                <a:solidFill>
                  <a:srgbClr val="92A257"/>
                </a:solidFill>
                <a:latin typeface="NotesEsa" panose="02000506030000020004" pitchFamily="2" charset="77"/>
              </a:rPr>
              <a:t>improved mass balance assessments</a:t>
            </a:r>
            <a:r>
              <a:rPr lang="en-GB" dirty="0">
                <a:latin typeface="NotesEsa" panose="02000506030000020004" pitchFamily="2" charset="77"/>
              </a:rPr>
              <a:t>, also in expectation of CRISTAL</a:t>
            </a:r>
          </a:p>
          <a:p>
            <a:pPr lvl="1" algn="just">
              <a:spcBef>
                <a:spcPts val="800"/>
              </a:spcBef>
            </a:pPr>
            <a:r>
              <a:rPr lang="en-GB" dirty="0">
                <a:latin typeface="NotesEsa" panose="02000506030000020004" pitchFamily="2" charset="77"/>
              </a:rPr>
              <a:t>Accurate </a:t>
            </a:r>
            <a:r>
              <a:rPr lang="en-GB" sz="3200" b="1" dirty="0">
                <a:solidFill>
                  <a:srgbClr val="92A257"/>
                </a:solidFill>
                <a:latin typeface="NotesEsa" panose="02000506030000020004" pitchFamily="2" charset="77"/>
              </a:rPr>
              <a:t>uncertainty estimates </a:t>
            </a:r>
            <a:r>
              <a:rPr lang="en-GB" dirty="0">
                <a:latin typeface="NotesEsa" panose="02000506030000020004" pitchFamily="2" charset="77"/>
              </a:rPr>
              <a:t>on the derived EO records are indispensable, and should be developed further</a:t>
            </a:r>
          </a:p>
          <a:p>
            <a:pPr marL="457200" lvl="1" indent="0" algn="just">
              <a:spcBef>
                <a:spcPts val="1700"/>
              </a:spcBef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2946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457EE-2B81-43F1-17A0-0AB748110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50;p21">
            <a:extLst>
              <a:ext uri="{FF2B5EF4-FFF2-40B4-BE49-F238E27FC236}">
                <a16:creationId xmlns:a16="http://schemas.microsoft.com/office/drawing/2014/main" id="{C1B38669-475C-50BC-C5D9-12AEB65FBCD0}"/>
              </a:ext>
            </a:extLst>
          </p:cNvPr>
          <p:cNvPicPr/>
          <p:nvPr/>
        </p:nvPicPr>
        <p:blipFill>
          <a:blip r:embed="rId2">
            <a:alphaModFix amt="35000"/>
          </a:blip>
          <a:srcRect t="13097" b="14079"/>
          <a:stretch/>
        </p:blipFill>
        <p:spPr>
          <a:xfrm>
            <a:off x="0" y="1000800"/>
            <a:ext cx="12191760" cy="5918760"/>
          </a:xfrm>
          <a:prstGeom prst="rect">
            <a:avLst/>
          </a:prstGeom>
          <a:ln>
            <a:noFill/>
          </a:ln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8CE244-3B46-5024-3FB5-467BA8DF3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298" y="1117250"/>
            <a:ext cx="11614862" cy="5314030"/>
          </a:xfrm>
        </p:spPr>
        <p:txBody>
          <a:bodyPr>
            <a:noAutofit/>
          </a:bodyPr>
          <a:lstStyle/>
          <a:p>
            <a:r>
              <a:rPr lang="en-IT" sz="3600" b="1" dirty="0">
                <a:solidFill>
                  <a:srgbClr val="2A9C8D"/>
                </a:solidFill>
              </a:rPr>
              <a:t>RECOMMENDATIONS  (2/2)</a:t>
            </a:r>
          </a:p>
          <a:p>
            <a:pPr lvl="1" algn="just">
              <a:spcBef>
                <a:spcPts val="800"/>
              </a:spcBef>
            </a:pPr>
            <a:r>
              <a:rPr lang="en-GB" dirty="0">
                <a:latin typeface="NotesEsa" panose="02000506030000020004" pitchFamily="2" charset="77"/>
              </a:rPr>
              <a:t>Continuous collection of </a:t>
            </a:r>
            <a:r>
              <a:rPr lang="en-GB" sz="3200" b="1" dirty="0">
                <a:solidFill>
                  <a:srgbClr val="92A257"/>
                </a:solidFill>
                <a:latin typeface="NotesEsa" panose="02000506030000020004" pitchFamily="2" charset="77"/>
              </a:rPr>
              <a:t>validation data </a:t>
            </a:r>
            <a:r>
              <a:rPr lang="en-GB" dirty="0">
                <a:latin typeface="NotesEsa" panose="02000506030000020004" pitchFamily="2" charset="77"/>
              </a:rPr>
              <a:t>(airborne, in situ) focused on the ice sheets (e.g. </a:t>
            </a:r>
            <a:r>
              <a:rPr lang="en-GB" dirty="0" err="1">
                <a:latin typeface="NotesEsa" panose="02000506030000020004" pitchFamily="2" charset="77"/>
              </a:rPr>
              <a:t>CryoVEX</a:t>
            </a:r>
            <a:r>
              <a:rPr lang="en-GB" dirty="0">
                <a:latin typeface="NotesEsa" panose="02000506030000020004" pitchFamily="2" charset="77"/>
              </a:rPr>
              <a:t> campaigns focused on land ice) are essential - moving to an operational era demands that this be planned and funded strategically (FRM, </a:t>
            </a:r>
            <a:r>
              <a:rPr lang="en-GB" b="1" u="sng" dirty="0">
                <a:latin typeface="NotesEsa" panose="02000506030000020004" pitchFamily="2" charset="77"/>
              </a:rPr>
              <a:t>see </a:t>
            </a:r>
            <a:r>
              <a:rPr lang="en-GB" b="1" u="sng" dirty="0" err="1">
                <a:latin typeface="NotesEsa" panose="02000506030000020004" pitchFamily="2" charset="77"/>
              </a:rPr>
              <a:t>Eero</a:t>
            </a:r>
            <a:r>
              <a:rPr lang="en-GB" b="1" u="sng" dirty="0">
                <a:latin typeface="NotesEsa" panose="02000506030000020004" pitchFamily="2" charset="77"/>
              </a:rPr>
              <a:t> Rinne </a:t>
            </a:r>
            <a:r>
              <a:rPr lang="en-GB" b="1" u="sng">
                <a:latin typeface="NotesEsa" panose="02000506030000020004" pitchFamily="2" charset="77"/>
              </a:rPr>
              <a:t>talk</a:t>
            </a:r>
            <a:r>
              <a:rPr lang="en-GB">
                <a:latin typeface="NotesEsa" panose="02000506030000020004" pitchFamily="2" charset="77"/>
              </a:rPr>
              <a:t>), </a:t>
            </a:r>
            <a:r>
              <a:rPr lang="en-GB" dirty="0">
                <a:latin typeface="NotesEsa" panose="02000506030000020004" pitchFamily="2" charset="77"/>
              </a:rPr>
              <a:t>and not ad hoc.</a:t>
            </a:r>
          </a:p>
          <a:p>
            <a:pPr lvl="1" algn="just">
              <a:spcBef>
                <a:spcPts val="800"/>
              </a:spcBef>
            </a:pPr>
            <a:r>
              <a:rPr lang="en-GB" dirty="0">
                <a:latin typeface="NotesEsa" panose="02000506030000020004" pitchFamily="2" charset="77"/>
              </a:rPr>
              <a:t>Improving our understanding of the physical processes driving mass loss; this also requires high-resolution, smaller-scale </a:t>
            </a:r>
            <a:r>
              <a:rPr lang="en-GB" sz="3200" b="1" dirty="0">
                <a:solidFill>
                  <a:srgbClr val="92A257"/>
                </a:solidFill>
                <a:latin typeface="NotesEsa" panose="02000506030000020004" pitchFamily="2" charset="77"/>
              </a:rPr>
              <a:t>regional studies </a:t>
            </a:r>
            <a:r>
              <a:rPr lang="en-GB" dirty="0">
                <a:latin typeface="NotesEsa" panose="02000506030000020004" pitchFamily="2" charset="77"/>
              </a:rPr>
              <a:t>of the involved processes</a:t>
            </a:r>
          </a:p>
          <a:p>
            <a:pPr lvl="1" algn="just">
              <a:spcBef>
                <a:spcPts val="800"/>
              </a:spcBef>
            </a:pPr>
            <a:r>
              <a:rPr lang="en-GB" dirty="0">
                <a:latin typeface="NotesEsa" panose="02000506030000020004" pitchFamily="2" charset="77"/>
              </a:rPr>
              <a:t>Collaboration with climate modellers and investment in EO processing techniques for ice sheet </a:t>
            </a:r>
            <a:r>
              <a:rPr lang="en-GB" sz="3200" b="1" dirty="0">
                <a:solidFill>
                  <a:srgbClr val="92A257"/>
                </a:solidFill>
                <a:latin typeface="NotesEsa" panose="02000506030000020004" pitchFamily="2" charset="77"/>
              </a:rPr>
              <a:t>data assimilation </a:t>
            </a:r>
            <a:r>
              <a:rPr lang="en-GB" dirty="0">
                <a:latin typeface="NotesEsa" panose="02000506030000020004" pitchFamily="2" charset="77"/>
              </a:rPr>
              <a:t>and </a:t>
            </a:r>
            <a:r>
              <a:rPr lang="en-GB" sz="3200" b="1" dirty="0">
                <a:solidFill>
                  <a:srgbClr val="92A257"/>
                </a:solidFill>
                <a:latin typeface="NotesEsa" panose="02000506030000020004" pitchFamily="2" charset="77"/>
              </a:rPr>
              <a:t>multi-sensor synergies </a:t>
            </a:r>
            <a:r>
              <a:rPr lang="en-GB" dirty="0">
                <a:latin typeface="NotesEsa" panose="02000506030000020004" pitchFamily="2" charset="77"/>
              </a:rPr>
              <a:t>to ensure full gain of the observations (e.g. changes in ice sheet topography) when incorporated into  climate models.</a:t>
            </a:r>
          </a:p>
          <a:p>
            <a:pPr lvl="1" algn="just">
              <a:spcBef>
                <a:spcPts val="800"/>
              </a:spcBef>
            </a:pPr>
            <a:r>
              <a:rPr lang="en-GB" dirty="0">
                <a:latin typeface="NotesEsa" panose="02000506030000020004" pitchFamily="2" charset="77"/>
              </a:rPr>
              <a:t>Continued investment in radar altimetry methodological innovation and </a:t>
            </a:r>
            <a:r>
              <a:rPr lang="en-GB" sz="3200" b="1" dirty="0">
                <a:solidFill>
                  <a:srgbClr val="92A257"/>
                </a:solidFill>
                <a:latin typeface="NotesEsa" panose="02000506030000020004" pitchFamily="2" charset="77"/>
              </a:rPr>
              <a:t>R&amp;D </a:t>
            </a:r>
            <a:r>
              <a:rPr lang="en-GB" dirty="0">
                <a:latin typeface="NotesEsa" panose="02000506030000020004" pitchFamily="2" charset="77"/>
              </a:rPr>
              <a:t>is essential to fully capitalise on their capability over the cryosphere.</a:t>
            </a:r>
          </a:p>
          <a:p>
            <a:pPr lvl="1" algn="just">
              <a:spcBef>
                <a:spcPts val="1700"/>
              </a:spcBef>
            </a:pPr>
            <a:endParaRPr lang="en-GB" sz="2000" dirty="0"/>
          </a:p>
          <a:p>
            <a:pPr lvl="1" algn="just">
              <a:spcBef>
                <a:spcPts val="1700"/>
              </a:spcBef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77479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580</Words>
  <Application>Microsoft Macintosh PowerPoint</Application>
  <PresentationFormat>Widescreen</PresentationFormat>
  <Paragraphs>30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NotesEsa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ESA European Space Agency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Lorenza Versace</dc:creator>
  <cp:lastModifiedBy>Jerome Bouffard</cp:lastModifiedBy>
  <cp:revision>10</cp:revision>
  <dcterms:created xsi:type="dcterms:W3CDTF">2022-10-21T11:49:48Z</dcterms:created>
  <dcterms:modified xsi:type="dcterms:W3CDTF">2024-09-06T11:50:15Z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976fa30-1907-4356-8241-62ea5e1c0256_Enabled">
    <vt:lpwstr>true</vt:lpwstr>
  </property>
  <property fmtid="{D5CDD505-2E9C-101B-9397-08002B2CF9AE}" pid="3" name="MSIP_Label_3976fa30-1907-4356-8241-62ea5e1c0256_SetDate">
    <vt:lpwstr>2022-10-21T11:49:49Z</vt:lpwstr>
  </property>
  <property fmtid="{D5CDD505-2E9C-101B-9397-08002B2CF9AE}" pid="4" name="MSIP_Label_3976fa30-1907-4356-8241-62ea5e1c0256_Method">
    <vt:lpwstr>Standard</vt:lpwstr>
  </property>
  <property fmtid="{D5CDD505-2E9C-101B-9397-08002B2CF9AE}" pid="5" name="MSIP_Label_3976fa30-1907-4356-8241-62ea5e1c0256_Name">
    <vt:lpwstr>ESA UNCLASSIFIED – For ESA Official Use Only</vt:lpwstr>
  </property>
  <property fmtid="{D5CDD505-2E9C-101B-9397-08002B2CF9AE}" pid="6" name="MSIP_Label_3976fa30-1907-4356-8241-62ea5e1c0256_SiteId">
    <vt:lpwstr>9a5cacd0-2bef-4dd7-ac5c-7ebe1f54f495</vt:lpwstr>
  </property>
  <property fmtid="{D5CDD505-2E9C-101B-9397-08002B2CF9AE}" pid="7" name="MSIP_Label_3976fa30-1907-4356-8241-62ea5e1c0256_ActionId">
    <vt:lpwstr>fd9a54cd-8f7e-4ebb-bd95-c6c1429cc846</vt:lpwstr>
  </property>
  <property fmtid="{D5CDD505-2E9C-101B-9397-08002B2CF9AE}" pid="8" name="MSIP_Label_3976fa30-1907-4356-8241-62ea5e1c0256_ContentBits">
    <vt:lpwstr>0</vt:lpwstr>
  </property>
</Properties>
</file>