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/>
    <p:restoredTop sz="94694"/>
  </p:normalViewPr>
  <p:slideViewPr>
    <p:cSldViewPr snapToGrid="0">
      <p:cViewPr varScale="1">
        <p:scale>
          <a:sx n="117" d="100"/>
          <a:sy n="117" d="100"/>
        </p:scale>
        <p:origin x="8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D31-409D-AFB9-4E3A-9B5CE4D58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D9117-7D78-F5E9-B629-02DDEEF2E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646AD-B48D-8914-B3F9-DD42710C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8FFB-5CA3-F5AA-5574-1710367F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B7484-D283-9FF0-56DA-FC30610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796D4-DFE7-69BE-AAE7-B4AC2712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16CDC-776E-A30B-94D2-85B359286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AFCB-F94A-57B1-9801-C27A7270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3B922-2C2D-F343-3D13-B1C647123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D5024-4202-C73D-5D12-5E76414A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4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BD5C89-D6EC-BC11-286A-5AC2579F1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9258FB-22D0-299D-947D-BFF665E66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3B000-AE77-494B-30E7-69CA2EAE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AA79C-AECD-773E-4915-92E9EB37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7E615-9CD1-7914-54E1-B3DA31B70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9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EB57F-CAC2-B8A0-926A-001BEA31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FD1AA-9630-380A-E43A-5196644B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AA89E-EAF1-90F5-0C90-DD8387B9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37521-81B6-9D32-11C4-B046B136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3A380-B462-1EA8-CF3A-9D0A1D823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456-13F7-6EDD-C1DB-3FD884350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A94FB-943F-DC1C-1175-DDD7BA93D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DD19A-658E-D341-12CB-58A9820A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0E932-FECC-6306-A0DE-2AE27192B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3BF77-9E0D-F3C2-2656-7A3F7FAF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52131-3F6B-DCED-BF8B-FE06F09B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22740-5E83-DA2C-130B-224241C6A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85F3C-5AE5-C4B8-969D-482FF276B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7156C-0431-0469-3727-7B25325A9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D3162-DA09-4030-5C81-C8342D60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993AB-914C-286E-274A-2ED185FD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7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31F5-CC17-CE6D-BBC9-7B84F958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AF8D2-2E6C-FFCB-9D6F-648A28C69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CEE7F-5C8B-DCA7-D716-4BD8265F1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CDA289-533B-6497-4DFD-4E1C22B3E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0C4994-DB7C-7D32-42F2-2041474D7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D1BE82-9659-1D9B-C5D7-7A54BEFE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306E8-89D7-FF1F-F67B-D87124C1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525E7-D32C-D5B1-5155-213DCF96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4DB0-B836-51FE-602D-D98E5CC3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E17DE-52D5-55B5-DA4B-8D1D78E06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38CD2-1C10-6A70-22D5-71A22194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6043F-7719-E939-1E4F-EE8CAB8C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3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91FE82-2280-67BC-5A4C-F6F15BFC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65BF8-31FE-EECC-F308-49A96FCA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60F24-12C1-63A5-167E-69799D4F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3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22EA4-6B82-6EB6-86D4-DA407B5EA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A21BA-01F0-1B1E-021F-F182081A5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B4A01-CC97-0E27-353A-4367FECDD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E1347-8EA7-D284-AE88-9459D20E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7C41D-9E0C-B095-6166-E5D56F5B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D0BC8-1E8E-9AE4-CF55-5C958677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4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8635-2142-8EC7-86A5-F3616B61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5081D-0BA4-3BD7-2384-EB6CBB594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4A8C-2405-9B0B-E1AC-50BC16146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2D5DE-DD92-9BED-1409-F9811579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4AA18-18A5-E1DF-4776-8B1D242C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DCEC6-66C4-8A78-A5D4-AB28579AE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0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6BA04-2860-6FB6-3EDA-33CA50798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E2BFA-CD0D-76A2-154C-FCA7D4F15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DAE7F-DF24-63E2-B2F8-10BCB699A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A0042A-492A-C841-A7BB-6E78EFBD2ED8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C151A-88BE-AFB5-0929-5244AAECD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E3B55-3233-119F-D0FD-2D868C5DA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DF81C1-89D6-DE4A-8F10-2E0C0DDFF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2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3FC69-4592-A3D1-183D-86356DBD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6, Inland Waters -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9B62A-C6DB-A8B8-2BB6-F5A916CA5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SWOT data quality and first results on rivers and lakes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Excellent data products on rivers and lakes, WSE better than W and S, still issues with dark water, bright land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Hydraulic visibility improved by SWOT spatial coverage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Accuracy of SWOT WSE at both node and reach scales: 10 cm during the </a:t>
            </a:r>
            <a:r>
              <a:rPr lang="en-US" sz="1400" dirty="0" err="1"/>
              <a:t>cal</a:t>
            </a:r>
            <a:r>
              <a:rPr lang="en-US" sz="1400" dirty="0"/>
              <a:t>/</a:t>
            </a:r>
            <a:r>
              <a:rPr lang="en-US" sz="1400" dirty="0" err="1"/>
              <a:t>val</a:t>
            </a:r>
            <a:r>
              <a:rPr lang="en-US" sz="1400" dirty="0"/>
              <a:t> phase. Detection of dams, locks, flow waves propagating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Detect smaller scale changes in river slope compared to previous conventional missions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Difference generally of around 10 cm and no clear bias with/without cross-over calibration over lakes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Detection of ice breakups, melting and refreezing for lake ice and overlying snow properties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The good, the bad, the ugly: discharge estimates are still a work in progress (in particular widths are still flawed)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WSE on large lakes to be fully appreciated in the context of underlying geoid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Altimetry data processing on inland waters: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Filtering out abnormal waveforms on L1 data to make the </a:t>
            </a:r>
            <a:r>
              <a:rPr lang="en-US" sz="1400" dirty="0" err="1"/>
              <a:t>retracker</a:t>
            </a:r>
            <a:r>
              <a:rPr lang="en-US" sz="1400" dirty="0"/>
              <a:t> work easier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Shift towards space-time based methods on 2D radargrams for WSE retracking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Use of Sentinel-6MF Fully Focused SAR for improved WSE retrieval and off-nadir virtual stations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383F-9E93-425A-1216-7C327F78B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66724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800" dirty="0"/>
              <a:t>Data assimilation in models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Optimistic outlook for sub-weekly data assimilation of SWOT measurements at various basin scales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800" dirty="0"/>
              <a:t>Use of altimetry in the context of WSE and discharge prediction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Dense spatial sampling of geodetic missions is crucial to determining river hydraulics model parameters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Extension of global GRDC discharge gauges using non-parametric functions from altimetric VS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Autoregressive prediction model based on gauge data to predict at altimetry virtual stations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Advantages of merging altimetry with optical imagery to improve rating curve discharge estimations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Altimetry, in particular SWOT, can inform about seasonal and inter-seasonal water dynamics, especially in ungauged basins (e.g. Congo river basin)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800" dirty="0"/>
              <a:t>Future missions: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Sentinel-3 NGT 50 km swath, 5-day global revisit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SMASH concept nadir altimeters, 200 km intertrack spacing and 1-day revisit at ~40,000 virtual stations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SWOT LOAC: towards new physics to compute water velocity and surface topography with cross-track and along-track interferometry?</a:t>
            </a:r>
          </a:p>
        </p:txBody>
      </p:sp>
    </p:spTree>
    <p:extLst>
      <p:ext uri="{BB962C8B-B14F-4D97-AF65-F5344CB8AC3E}">
        <p14:creationId xmlns:p14="http://schemas.microsoft.com/office/powerpoint/2010/main" val="405413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93A4F-310A-0393-B876-0F58E246F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62FCB-EE76-3B6D-6CA9-02B2C22A4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Theme 6, Inland Waters - Recommendations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6299F6-B569-3B6D-080D-68CAADD30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SWOT data quality and first results on rivers and lakes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Further analysis of SWOT capacity over narrow rivers (between 30 and 60 meters)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Study seasonal variations in slopes over the course of a year with a precision as never before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Keep on improving river width estimations and validation of SWOT against in situ/other altimetry missions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Processing of SWOT data to deal with dark water pixels, correction algorithm tailored for snow and ice conditions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Correcting mean lake surface deformations on very large lakes before use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Altimetry data processing on inland waters: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Further waveform filtering from L1A is recommended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Use off-nadir measurements from FF-SAR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Find a trade-off between improving retracking and revisiting the virtual station definition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Collective work for historic WSE data collection over the past 30 years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FEDA7B3-D72A-05AB-4A9D-18FE880E7598}"/>
              </a:ext>
            </a:extLst>
          </p:cNvPr>
          <p:cNvSpPr txBox="1">
            <a:spLocks/>
          </p:cNvSpPr>
          <p:nvPr/>
        </p:nvSpPr>
        <p:spPr>
          <a:xfrm>
            <a:off x="6172200" y="1825624"/>
            <a:ext cx="5181600" cy="4667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3"/>
            </a:pPr>
            <a:r>
              <a:rPr lang="en-US" sz="1800" dirty="0"/>
              <a:t>Data assimilation in models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Continue evaluating the trade-space for data assimilation (e.g. inflation, localization radius)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800" dirty="0"/>
              <a:t>Use of altimetry in the context of WSE and discharge prediction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More multi-mission studies over rivers.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More studies on ungauged basins (e.g. Africa)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800" dirty="0"/>
              <a:t>Future missions: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Need of new missions (altimeter and multispectral) with improved spatial and temporal resolution; need to invest in machine learning to support the physical models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Daily data (e.g. SMASH) would bring invaluable additional precision to data assimilation endeavors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Continue dedicated investigations on the trade space for hypothetical observing systems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Use of drones to bridge the gaps between ground truths and satellite data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988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621</Words>
  <Application>Microsoft Macintosh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Courier New</vt:lpstr>
      <vt:lpstr>Office Theme</vt:lpstr>
      <vt:lpstr>Theme 6, Inland Waters - Highlights</vt:lpstr>
      <vt:lpstr>Theme 6, Inland Waters -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Cerbelaud, Arnaud (329F)</dc:creator>
  <cp:lastModifiedBy>Cerbelaud, Arnaud (329F)</cp:lastModifiedBy>
  <cp:revision>24</cp:revision>
  <dcterms:created xsi:type="dcterms:W3CDTF">2024-09-05T14:38:46Z</dcterms:created>
  <dcterms:modified xsi:type="dcterms:W3CDTF">2024-09-06T12:06:57Z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70585b-359c-4f1e-b326-e3187fc0f6da_Enabled">
    <vt:lpwstr>true</vt:lpwstr>
  </property>
  <property fmtid="{D5CDD505-2E9C-101B-9397-08002B2CF9AE}" pid="3" name="MSIP_Label_5e70585b-359c-4f1e-b326-e3187fc0f6da_SetDate">
    <vt:lpwstr>2024-09-05T14:41:41Z</vt:lpwstr>
  </property>
  <property fmtid="{D5CDD505-2E9C-101B-9397-08002B2CF9AE}" pid="4" name="MSIP_Label_5e70585b-359c-4f1e-b326-e3187fc0f6da_Method">
    <vt:lpwstr>Privileged</vt:lpwstr>
  </property>
  <property fmtid="{D5CDD505-2E9C-101B-9397-08002B2CF9AE}" pid="5" name="MSIP_Label_5e70585b-359c-4f1e-b326-e3187fc0f6da_Name">
    <vt:lpwstr>Reviewed and approved for public distribution via the URS</vt:lpwstr>
  </property>
  <property fmtid="{D5CDD505-2E9C-101B-9397-08002B2CF9AE}" pid="6" name="MSIP_Label_5e70585b-359c-4f1e-b326-e3187fc0f6da_SiteId">
    <vt:lpwstr>545921e0-10ef-4398-8713-9832ac563dad</vt:lpwstr>
  </property>
  <property fmtid="{D5CDD505-2E9C-101B-9397-08002B2CF9AE}" pid="7" name="MSIP_Label_5e70585b-359c-4f1e-b326-e3187fc0f6da_ActionId">
    <vt:lpwstr>84ee989c-fd84-443f-8606-cbd399128b1d</vt:lpwstr>
  </property>
  <property fmtid="{D5CDD505-2E9C-101B-9397-08002B2CF9AE}" pid="8" name="MSIP_Label_5e70585b-359c-4f1e-b326-e3187fc0f6da_ContentBits">
    <vt:lpwstr>0</vt:lpwstr>
  </property>
</Properties>
</file>