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6"/>
  </p:notesMasterIdLst>
  <p:handoutMasterIdLst>
    <p:handoutMasterId r:id="rId17"/>
  </p:handoutMasterIdLst>
  <p:sldIdLst>
    <p:sldId id="2971" r:id="rId5"/>
    <p:sldId id="2973" r:id="rId6"/>
    <p:sldId id="2985" r:id="rId7"/>
    <p:sldId id="2975" r:id="rId8"/>
    <p:sldId id="2983" r:id="rId9"/>
    <p:sldId id="2980" r:id="rId10"/>
    <p:sldId id="2982" r:id="rId11"/>
    <p:sldId id="2981" r:id="rId12"/>
    <p:sldId id="2974" r:id="rId13"/>
    <p:sldId id="2969" r:id="rId14"/>
    <p:sldId id="29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E0A"/>
    <a:srgbClr val="FFFFFF"/>
    <a:srgbClr val="EFCE0B"/>
    <a:srgbClr val="FABE00"/>
    <a:srgbClr val="00344C"/>
    <a:srgbClr val="00374C"/>
    <a:srgbClr val="F14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F274F-5228-45E7-88B2-85E51232E0F0}" v="661" dt="2024-09-05T13:03:22.970"/>
  </p1510:revLst>
</p1510:revInfo>
</file>

<file path=ppt/tableStyles.xml><?xml version="1.0" encoding="utf-8"?>
<a:tblStyleLst xmlns:a="http://schemas.openxmlformats.org/drawingml/2006/main" def="{5C22544A-7EE6-4342-B048-85BDC9FD1C3A}">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5" autoAdjust="0"/>
  </p:normalViewPr>
  <p:slideViewPr>
    <p:cSldViewPr snapToGrid="0">
      <p:cViewPr>
        <p:scale>
          <a:sx n="99" d="100"/>
          <a:sy n="99" d="100"/>
        </p:scale>
        <p:origin x="-272" y="-44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5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6/11/relationships/changesInfo" Target="changesInfos/changesInfo1.xml"/><Relationship Id="rId24"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ras Fanny" userId="d4ca5ff8-31d3-4c11-941d-3c2dc35720c1" providerId="ADAL" clId="{3F9F274F-5228-45E7-88B2-85E51232E0F0}"/>
    <pc:docChg chg="delSld modSld delMainMaster">
      <pc:chgData name="Piras Fanny" userId="d4ca5ff8-31d3-4c11-941d-3c2dc35720c1" providerId="ADAL" clId="{3F9F274F-5228-45E7-88B2-85E51232E0F0}" dt="2024-09-05T13:03:22.969" v="699" actId="20577"/>
      <pc:docMkLst>
        <pc:docMk/>
      </pc:docMkLst>
      <pc:sldChg chg="del">
        <pc:chgData name="Piras Fanny" userId="d4ca5ff8-31d3-4c11-941d-3c2dc35720c1" providerId="ADAL" clId="{3F9F274F-5228-45E7-88B2-85E51232E0F0}" dt="2024-09-05T12:45:16.003" v="0" actId="47"/>
        <pc:sldMkLst>
          <pc:docMk/>
          <pc:sldMk cId="2643895960" sldId="256"/>
        </pc:sldMkLst>
      </pc:sldChg>
      <pc:sldChg chg="del">
        <pc:chgData name="Piras Fanny" userId="d4ca5ff8-31d3-4c11-941d-3c2dc35720c1" providerId="ADAL" clId="{3F9F274F-5228-45E7-88B2-85E51232E0F0}" dt="2024-09-05T12:45:42.791" v="26" actId="47"/>
        <pc:sldMkLst>
          <pc:docMk/>
          <pc:sldMk cId="589698195" sldId="262"/>
        </pc:sldMkLst>
      </pc:sldChg>
      <pc:sldChg chg="del">
        <pc:chgData name="Piras Fanny" userId="d4ca5ff8-31d3-4c11-941d-3c2dc35720c1" providerId="ADAL" clId="{3F9F274F-5228-45E7-88B2-85E51232E0F0}" dt="2024-09-05T12:45:19.253" v="12" actId="47"/>
        <pc:sldMkLst>
          <pc:docMk/>
          <pc:sldMk cId="528185433" sldId="266"/>
        </pc:sldMkLst>
      </pc:sldChg>
      <pc:sldChg chg="del">
        <pc:chgData name="Piras Fanny" userId="d4ca5ff8-31d3-4c11-941d-3c2dc35720c1" providerId="ADAL" clId="{3F9F274F-5228-45E7-88B2-85E51232E0F0}" dt="2024-09-05T12:45:18.225" v="5" actId="47"/>
        <pc:sldMkLst>
          <pc:docMk/>
          <pc:sldMk cId="233698275" sldId="267"/>
        </pc:sldMkLst>
      </pc:sldChg>
      <pc:sldChg chg="del">
        <pc:chgData name="Piras Fanny" userId="d4ca5ff8-31d3-4c11-941d-3c2dc35720c1" providerId="ADAL" clId="{3F9F274F-5228-45E7-88B2-85E51232E0F0}" dt="2024-09-05T12:45:18.424" v="8" actId="47"/>
        <pc:sldMkLst>
          <pc:docMk/>
          <pc:sldMk cId="1349616678" sldId="271"/>
        </pc:sldMkLst>
      </pc:sldChg>
      <pc:sldChg chg="del">
        <pc:chgData name="Piras Fanny" userId="d4ca5ff8-31d3-4c11-941d-3c2dc35720c1" providerId="ADAL" clId="{3F9F274F-5228-45E7-88B2-85E51232E0F0}" dt="2024-09-05T12:45:18.350" v="7" actId="47"/>
        <pc:sldMkLst>
          <pc:docMk/>
          <pc:sldMk cId="3572898441" sldId="275"/>
        </pc:sldMkLst>
      </pc:sldChg>
      <pc:sldChg chg="del">
        <pc:chgData name="Piras Fanny" userId="d4ca5ff8-31d3-4c11-941d-3c2dc35720c1" providerId="ADAL" clId="{3F9F274F-5228-45E7-88B2-85E51232E0F0}" dt="2024-09-05T12:45:18.274" v="6" actId="47"/>
        <pc:sldMkLst>
          <pc:docMk/>
          <pc:sldMk cId="1347388994" sldId="280"/>
        </pc:sldMkLst>
      </pc:sldChg>
      <pc:sldChg chg="del">
        <pc:chgData name="Piras Fanny" userId="d4ca5ff8-31d3-4c11-941d-3c2dc35720c1" providerId="ADAL" clId="{3F9F274F-5228-45E7-88B2-85E51232E0F0}" dt="2024-09-05T12:45:18.587" v="9" actId="47"/>
        <pc:sldMkLst>
          <pc:docMk/>
          <pc:sldMk cId="3648886701" sldId="282"/>
        </pc:sldMkLst>
      </pc:sldChg>
      <pc:sldChg chg="del">
        <pc:chgData name="Piras Fanny" userId="d4ca5ff8-31d3-4c11-941d-3c2dc35720c1" providerId="ADAL" clId="{3F9F274F-5228-45E7-88B2-85E51232E0F0}" dt="2024-09-05T12:45:38.680" v="14" actId="47"/>
        <pc:sldMkLst>
          <pc:docMk/>
          <pc:sldMk cId="3023111836" sldId="283"/>
        </pc:sldMkLst>
      </pc:sldChg>
      <pc:sldChg chg="del">
        <pc:chgData name="Piras Fanny" userId="d4ca5ff8-31d3-4c11-941d-3c2dc35720c1" providerId="ADAL" clId="{3F9F274F-5228-45E7-88B2-85E51232E0F0}" dt="2024-09-05T12:56:06.780" v="492" actId="47"/>
        <pc:sldMkLst>
          <pc:docMk/>
          <pc:sldMk cId="233725806" sldId="284"/>
        </pc:sldMkLst>
      </pc:sldChg>
      <pc:sldChg chg="del">
        <pc:chgData name="Piras Fanny" userId="d4ca5ff8-31d3-4c11-941d-3c2dc35720c1" providerId="ADAL" clId="{3F9F274F-5228-45E7-88B2-85E51232E0F0}" dt="2024-09-05T12:45:18.845" v="10" actId="47"/>
        <pc:sldMkLst>
          <pc:docMk/>
          <pc:sldMk cId="3218236861" sldId="2845"/>
        </pc:sldMkLst>
      </pc:sldChg>
      <pc:sldChg chg="del">
        <pc:chgData name="Piras Fanny" userId="d4ca5ff8-31d3-4c11-941d-3c2dc35720c1" providerId="ADAL" clId="{3F9F274F-5228-45E7-88B2-85E51232E0F0}" dt="2024-09-05T12:45:19.128" v="11" actId="47"/>
        <pc:sldMkLst>
          <pc:docMk/>
          <pc:sldMk cId="2599780306" sldId="2847"/>
        </pc:sldMkLst>
      </pc:sldChg>
      <pc:sldChg chg="del">
        <pc:chgData name="Piras Fanny" userId="d4ca5ff8-31d3-4c11-941d-3c2dc35720c1" providerId="ADAL" clId="{3F9F274F-5228-45E7-88B2-85E51232E0F0}" dt="2024-09-05T12:45:38.102" v="13" actId="47"/>
        <pc:sldMkLst>
          <pc:docMk/>
          <pc:sldMk cId="3471894768" sldId="2849"/>
        </pc:sldMkLst>
      </pc:sldChg>
      <pc:sldChg chg="del">
        <pc:chgData name="Piras Fanny" userId="d4ca5ff8-31d3-4c11-941d-3c2dc35720c1" providerId="ADAL" clId="{3F9F274F-5228-45E7-88B2-85E51232E0F0}" dt="2024-09-05T12:45:40.363" v="19" actId="47"/>
        <pc:sldMkLst>
          <pc:docMk/>
          <pc:sldMk cId="2836313270" sldId="2850"/>
        </pc:sldMkLst>
      </pc:sldChg>
      <pc:sldChg chg="del">
        <pc:chgData name="Piras Fanny" userId="d4ca5ff8-31d3-4c11-941d-3c2dc35720c1" providerId="ADAL" clId="{3F9F274F-5228-45E7-88B2-85E51232E0F0}" dt="2024-09-05T12:45:40.632" v="20" actId="47"/>
        <pc:sldMkLst>
          <pc:docMk/>
          <pc:sldMk cId="1957355751" sldId="2851"/>
        </pc:sldMkLst>
      </pc:sldChg>
      <pc:sldChg chg="del">
        <pc:chgData name="Piras Fanny" userId="d4ca5ff8-31d3-4c11-941d-3c2dc35720c1" providerId="ADAL" clId="{3F9F274F-5228-45E7-88B2-85E51232E0F0}" dt="2024-09-05T12:45:41.354" v="21" actId="47"/>
        <pc:sldMkLst>
          <pc:docMk/>
          <pc:sldMk cId="1647391214" sldId="2882"/>
        </pc:sldMkLst>
      </pc:sldChg>
      <pc:sldChg chg="del">
        <pc:chgData name="Piras Fanny" userId="d4ca5ff8-31d3-4c11-941d-3c2dc35720c1" providerId="ADAL" clId="{3F9F274F-5228-45E7-88B2-85E51232E0F0}" dt="2024-09-05T12:45:42.110" v="22" actId="47"/>
        <pc:sldMkLst>
          <pc:docMk/>
          <pc:sldMk cId="2667511392" sldId="2883"/>
        </pc:sldMkLst>
      </pc:sldChg>
      <pc:sldChg chg="del">
        <pc:chgData name="Piras Fanny" userId="d4ca5ff8-31d3-4c11-941d-3c2dc35720c1" providerId="ADAL" clId="{3F9F274F-5228-45E7-88B2-85E51232E0F0}" dt="2024-09-05T12:45:40.001" v="18" actId="47"/>
        <pc:sldMkLst>
          <pc:docMk/>
          <pc:sldMk cId="3925450485" sldId="2884"/>
        </pc:sldMkLst>
      </pc:sldChg>
      <pc:sldChg chg="del">
        <pc:chgData name="Piras Fanny" userId="d4ca5ff8-31d3-4c11-941d-3c2dc35720c1" providerId="ADAL" clId="{3F9F274F-5228-45E7-88B2-85E51232E0F0}" dt="2024-09-05T12:56:06.179" v="491" actId="47"/>
        <pc:sldMkLst>
          <pc:docMk/>
          <pc:sldMk cId="1021311345" sldId="2886"/>
        </pc:sldMkLst>
      </pc:sldChg>
      <pc:sldChg chg="del">
        <pc:chgData name="Piras Fanny" userId="d4ca5ff8-31d3-4c11-941d-3c2dc35720c1" providerId="ADAL" clId="{3F9F274F-5228-45E7-88B2-85E51232E0F0}" dt="2024-09-05T12:45:18.160" v="4" actId="47"/>
        <pc:sldMkLst>
          <pc:docMk/>
          <pc:sldMk cId="3668613161" sldId="2887"/>
        </pc:sldMkLst>
      </pc:sldChg>
      <pc:sldChg chg="del">
        <pc:chgData name="Piras Fanny" userId="d4ca5ff8-31d3-4c11-941d-3c2dc35720c1" providerId="ADAL" clId="{3F9F274F-5228-45E7-88B2-85E51232E0F0}" dt="2024-09-05T12:45:18.114" v="3" actId="47"/>
        <pc:sldMkLst>
          <pc:docMk/>
          <pc:sldMk cId="3039414473" sldId="2888"/>
        </pc:sldMkLst>
      </pc:sldChg>
      <pc:sldChg chg="del">
        <pc:chgData name="Piras Fanny" userId="d4ca5ff8-31d3-4c11-941d-3c2dc35720c1" providerId="ADAL" clId="{3F9F274F-5228-45E7-88B2-85E51232E0F0}" dt="2024-09-05T12:45:42.356" v="24" actId="47"/>
        <pc:sldMkLst>
          <pc:docMk/>
          <pc:sldMk cId="4053943584" sldId="2890"/>
        </pc:sldMkLst>
      </pc:sldChg>
      <pc:sldChg chg="del">
        <pc:chgData name="Piras Fanny" userId="d4ca5ff8-31d3-4c11-941d-3c2dc35720c1" providerId="ADAL" clId="{3F9F274F-5228-45E7-88B2-85E51232E0F0}" dt="2024-09-05T12:45:42.244" v="23" actId="47"/>
        <pc:sldMkLst>
          <pc:docMk/>
          <pc:sldMk cId="1844330059" sldId="2891"/>
        </pc:sldMkLst>
      </pc:sldChg>
      <pc:sldChg chg="del">
        <pc:chgData name="Piras Fanny" userId="d4ca5ff8-31d3-4c11-941d-3c2dc35720c1" providerId="ADAL" clId="{3F9F274F-5228-45E7-88B2-85E51232E0F0}" dt="2024-09-05T12:45:42.492" v="25" actId="47"/>
        <pc:sldMkLst>
          <pc:docMk/>
          <pc:sldMk cId="4005414514" sldId="2893"/>
        </pc:sldMkLst>
      </pc:sldChg>
      <pc:sldChg chg="del">
        <pc:chgData name="Piras Fanny" userId="d4ca5ff8-31d3-4c11-941d-3c2dc35720c1" providerId="ADAL" clId="{3F9F274F-5228-45E7-88B2-85E51232E0F0}" dt="2024-09-05T12:45:43.744" v="27" actId="47"/>
        <pc:sldMkLst>
          <pc:docMk/>
          <pc:sldMk cId="877043709" sldId="2952"/>
        </pc:sldMkLst>
      </pc:sldChg>
      <pc:sldChg chg="del">
        <pc:chgData name="Piras Fanny" userId="d4ca5ff8-31d3-4c11-941d-3c2dc35720c1" providerId="ADAL" clId="{3F9F274F-5228-45E7-88B2-85E51232E0F0}" dt="2024-09-05T12:45:44.610" v="28" actId="47"/>
        <pc:sldMkLst>
          <pc:docMk/>
          <pc:sldMk cId="4069972704" sldId="2953"/>
        </pc:sldMkLst>
      </pc:sldChg>
      <pc:sldChg chg="del">
        <pc:chgData name="Piras Fanny" userId="d4ca5ff8-31d3-4c11-941d-3c2dc35720c1" providerId="ADAL" clId="{3F9F274F-5228-45E7-88B2-85E51232E0F0}" dt="2024-09-05T12:45:46.496" v="30" actId="47"/>
        <pc:sldMkLst>
          <pc:docMk/>
          <pc:sldMk cId="3082186485" sldId="2954"/>
        </pc:sldMkLst>
      </pc:sldChg>
      <pc:sldChg chg="del">
        <pc:chgData name="Piras Fanny" userId="d4ca5ff8-31d3-4c11-941d-3c2dc35720c1" providerId="ADAL" clId="{3F9F274F-5228-45E7-88B2-85E51232E0F0}" dt="2024-09-05T12:45:45.278" v="29" actId="47"/>
        <pc:sldMkLst>
          <pc:docMk/>
          <pc:sldMk cId="1987105384" sldId="2955"/>
        </pc:sldMkLst>
      </pc:sldChg>
      <pc:sldChg chg="del">
        <pc:chgData name="Piras Fanny" userId="d4ca5ff8-31d3-4c11-941d-3c2dc35720c1" providerId="ADAL" clId="{3F9F274F-5228-45E7-88B2-85E51232E0F0}" dt="2024-09-05T12:45:39.259" v="15" actId="47"/>
        <pc:sldMkLst>
          <pc:docMk/>
          <pc:sldMk cId="3846164039" sldId="2963"/>
        </pc:sldMkLst>
      </pc:sldChg>
      <pc:sldChg chg="del">
        <pc:chgData name="Piras Fanny" userId="d4ca5ff8-31d3-4c11-941d-3c2dc35720c1" providerId="ADAL" clId="{3F9F274F-5228-45E7-88B2-85E51232E0F0}" dt="2024-09-05T12:45:39.616" v="17" actId="47"/>
        <pc:sldMkLst>
          <pc:docMk/>
          <pc:sldMk cId="3853772394" sldId="2964"/>
        </pc:sldMkLst>
      </pc:sldChg>
      <pc:sldChg chg="del">
        <pc:chgData name="Piras Fanny" userId="d4ca5ff8-31d3-4c11-941d-3c2dc35720c1" providerId="ADAL" clId="{3F9F274F-5228-45E7-88B2-85E51232E0F0}" dt="2024-09-05T12:45:39.444" v="16" actId="47"/>
        <pc:sldMkLst>
          <pc:docMk/>
          <pc:sldMk cId="1632651657" sldId="2965"/>
        </pc:sldMkLst>
      </pc:sldChg>
      <pc:sldChg chg="del">
        <pc:chgData name="Piras Fanny" userId="d4ca5ff8-31d3-4c11-941d-3c2dc35720c1" providerId="ADAL" clId="{3F9F274F-5228-45E7-88B2-85E51232E0F0}" dt="2024-09-05T12:45:17.320" v="2" actId="47"/>
        <pc:sldMkLst>
          <pc:docMk/>
          <pc:sldMk cId="186443533" sldId="2966"/>
        </pc:sldMkLst>
      </pc:sldChg>
      <pc:sldChg chg="del">
        <pc:chgData name="Piras Fanny" userId="d4ca5ff8-31d3-4c11-941d-3c2dc35720c1" providerId="ADAL" clId="{3F9F274F-5228-45E7-88B2-85E51232E0F0}" dt="2024-09-05T12:45:16.589" v="1" actId="47"/>
        <pc:sldMkLst>
          <pc:docMk/>
          <pc:sldMk cId="3662830228" sldId="2967"/>
        </pc:sldMkLst>
      </pc:sldChg>
      <pc:sldChg chg="del">
        <pc:chgData name="Piras Fanny" userId="d4ca5ff8-31d3-4c11-941d-3c2dc35720c1" providerId="ADAL" clId="{3F9F274F-5228-45E7-88B2-85E51232E0F0}" dt="2024-09-05T12:45:47.763" v="31" actId="47"/>
        <pc:sldMkLst>
          <pc:docMk/>
          <pc:sldMk cId="1671774547" sldId="2968"/>
        </pc:sldMkLst>
      </pc:sldChg>
      <pc:sldChg chg="modSp mod modAnim">
        <pc:chgData name="Piras Fanny" userId="d4ca5ff8-31d3-4c11-941d-3c2dc35720c1" providerId="ADAL" clId="{3F9F274F-5228-45E7-88B2-85E51232E0F0}" dt="2024-09-05T13:03:22.969" v="699" actId="20577"/>
        <pc:sldMkLst>
          <pc:docMk/>
          <pc:sldMk cId="2138176768" sldId="2969"/>
        </pc:sldMkLst>
        <pc:spChg chg="mod">
          <ac:chgData name="Piras Fanny" userId="d4ca5ff8-31d3-4c11-941d-3c2dc35720c1" providerId="ADAL" clId="{3F9F274F-5228-45E7-88B2-85E51232E0F0}" dt="2024-09-05T13:03:22.969" v="699" actId="20577"/>
          <ac:spMkLst>
            <pc:docMk/>
            <pc:sldMk cId="2138176768" sldId="2969"/>
            <ac:spMk id="6" creationId="{D937E8F0-9178-72A6-B072-17FE7CEDE1A4}"/>
          </ac:spMkLst>
        </pc:spChg>
      </pc:sldChg>
      <pc:sldMasterChg chg="delSldLayout">
        <pc:chgData name="Piras Fanny" userId="d4ca5ff8-31d3-4c11-941d-3c2dc35720c1" providerId="ADAL" clId="{3F9F274F-5228-45E7-88B2-85E51232E0F0}" dt="2024-09-05T12:45:39.616" v="17" actId="47"/>
        <pc:sldMasterMkLst>
          <pc:docMk/>
          <pc:sldMasterMk cId="1210999233" sldId="2147483648"/>
        </pc:sldMasterMkLst>
        <pc:sldLayoutChg chg="del">
          <pc:chgData name="Piras Fanny" userId="d4ca5ff8-31d3-4c11-941d-3c2dc35720c1" providerId="ADAL" clId="{3F9F274F-5228-45E7-88B2-85E51232E0F0}" dt="2024-09-05T12:45:39.616" v="17" actId="47"/>
          <pc:sldLayoutMkLst>
            <pc:docMk/>
            <pc:sldMasterMk cId="1210999233" sldId="2147483648"/>
            <pc:sldLayoutMk cId="346998722" sldId="2147483660"/>
          </pc:sldLayoutMkLst>
        </pc:sldLayoutChg>
      </pc:sldMasterChg>
      <pc:sldMasterChg chg="del delSldLayout">
        <pc:chgData name="Piras Fanny" userId="d4ca5ff8-31d3-4c11-941d-3c2dc35720c1" providerId="ADAL" clId="{3F9F274F-5228-45E7-88B2-85E51232E0F0}" dt="2024-09-05T12:45:46.496" v="30" actId="47"/>
        <pc:sldMasterMkLst>
          <pc:docMk/>
          <pc:sldMasterMk cId="1561300380" sldId="2147483661"/>
        </pc:sldMasterMkLst>
        <pc:sldLayoutChg chg="del">
          <pc:chgData name="Piras Fanny" userId="d4ca5ff8-31d3-4c11-941d-3c2dc35720c1" providerId="ADAL" clId="{3F9F274F-5228-45E7-88B2-85E51232E0F0}" dt="2024-09-05T12:45:46.496" v="30" actId="47"/>
          <pc:sldLayoutMkLst>
            <pc:docMk/>
            <pc:sldMasterMk cId="1561300380" sldId="2147483661"/>
            <pc:sldLayoutMk cId="4117089481" sldId="2147483662"/>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24545085" sldId="2147483663"/>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2951894546" sldId="2147483664"/>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4287288580" sldId="2147483665"/>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855465592" sldId="2147483666"/>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4212807054" sldId="2147483667"/>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094479571" sldId="2147483668"/>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771266834" sldId="2147483669"/>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2539974363" sldId="2147483670"/>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3245990663" sldId="2147483671"/>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854372523" sldId="2147483672"/>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421709867" sldId="2147483673"/>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152339494" sldId="2147483674"/>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513161276" sldId="2147483675"/>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134494308" sldId="2147483676"/>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3529652569" sldId="2147483677"/>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032509068" sldId="2147483678"/>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2765718576" sldId="2147483679"/>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4228750794" sldId="2147483680"/>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2359649031" sldId="2147483681"/>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408208622" sldId="2147483682"/>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3158489651" sldId="2147483683"/>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3081078303" sldId="2147483684"/>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578730872" sldId="2147483685"/>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915259269" sldId="2147483686"/>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2846239652" sldId="2147483687"/>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440336239" sldId="2147483688"/>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4271724099" sldId="2147483689"/>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1769702327" sldId="2147483690"/>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3889794605" sldId="2147483691"/>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2545574267" sldId="2147483692"/>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3761656141" sldId="2147483693"/>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3345048985" sldId="2147483694"/>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204837618" sldId="2147483695"/>
          </pc:sldLayoutMkLst>
        </pc:sldLayoutChg>
        <pc:sldLayoutChg chg="del">
          <pc:chgData name="Piras Fanny" userId="d4ca5ff8-31d3-4c11-941d-3c2dc35720c1" providerId="ADAL" clId="{3F9F274F-5228-45E7-88B2-85E51232E0F0}" dt="2024-09-05T12:45:46.496" v="30" actId="47"/>
          <pc:sldLayoutMkLst>
            <pc:docMk/>
            <pc:sldMasterMk cId="1561300380" sldId="2147483661"/>
            <pc:sldLayoutMk cId="541420326" sldId="21474836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C0D4B685-4BE2-ED81-CA6C-A126380C6D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384C0BF9-3524-723F-413C-F91BF1FCCC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06F08E-DC9D-4D51-9F9F-642184A087D3}" type="datetimeFigureOut">
              <a:rPr lang="fr-FR" smtClean="0"/>
              <a:t>05/09/24</a:t>
            </a:fld>
            <a:endParaRPr lang="fr-FR"/>
          </a:p>
        </p:txBody>
      </p:sp>
      <p:sp>
        <p:nvSpPr>
          <p:cNvPr id="4" name="Espace réservé du pied de page 3">
            <a:extLst>
              <a:ext uri="{FF2B5EF4-FFF2-40B4-BE49-F238E27FC236}">
                <a16:creationId xmlns:a16="http://schemas.microsoft.com/office/drawing/2014/main" xmlns="" id="{C7F53ED9-DA47-EF3A-64E2-ACC92B0171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83968F79-B74A-2A8E-1F59-F696B96B62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C123CE-AFE6-4D1E-A622-D9B002807D2B}" type="slidenum">
              <a:rPr lang="fr-FR" smtClean="0"/>
              <a:t>‹#›</a:t>
            </a:fld>
            <a:endParaRPr lang="fr-FR"/>
          </a:p>
        </p:txBody>
      </p:sp>
    </p:spTree>
    <p:extLst>
      <p:ext uri="{BB962C8B-B14F-4D97-AF65-F5344CB8AC3E}">
        <p14:creationId xmlns:p14="http://schemas.microsoft.com/office/powerpoint/2010/main" val="319377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C66FC-875C-4D64-9E0B-28AE09297D40}" type="datetimeFigureOut">
              <a:rPr lang="fr-FR" smtClean="0"/>
              <a:t>05/09/24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E9762-1E48-47B2-BE80-02F33AA44668}" type="slidenum">
              <a:rPr lang="fr-FR" smtClean="0"/>
              <a:t>‹#›</a:t>
            </a:fld>
            <a:endParaRPr lang="fr-FR"/>
          </a:p>
        </p:txBody>
      </p:sp>
    </p:spTree>
    <p:extLst>
      <p:ext uri="{BB962C8B-B14F-4D97-AF65-F5344CB8AC3E}">
        <p14:creationId xmlns:p14="http://schemas.microsoft.com/office/powerpoint/2010/main" val="294987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C8422-69F1-4459-A77B-6A7437F31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D9828CF-E199-4F4B-A3CF-FE9E82E62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C352A81-9283-481D-B012-2C9FC624AC5D}"/>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5" name="Footer Placeholder 4">
            <a:extLst>
              <a:ext uri="{FF2B5EF4-FFF2-40B4-BE49-F238E27FC236}">
                <a16:creationId xmlns:a16="http://schemas.microsoft.com/office/drawing/2014/main" xmlns="" id="{7367508E-FB82-448A-8C04-11FBD593CB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38DB854-C326-425C-8DBC-EA517D308BDF}"/>
              </a:ext>
            </a:extLst>
          </p:cNvPr>
          <p:cNvSpPr>
            <a:spLocks noGrp="1"/>
          </p:cNvSpPr>
          <p:nvPr>
            <p:ph type="sldNum" sz="quarter" idx="12"/>
          </p:nvPr>
        </p:nvSpPr>
        <p:spPr/>
        <p:txBody>
          <a:bodyPr/>
          <a:lstStyle/>
          <a:p>
            <a:fld id="{95A865F9-542D-43E4-A7ED-05D6DE6A7A1A}" type="slidenum">
              <a:rPr lang="en-GB" smtClean="0"/>
              <a:t>‹#›</a:t>
            </a:fld>
            <a:endParaRPr lang="en-GB"/>
          </a:p>
        </p:txBody>
      </p:sp>
      <p:pic>
        <p:nvPicPr>
          <p:cNvPr id="8" name="Picture 7">
            <a:extLst>
              <a:ext uri="{FF2B5EF4-FFF2-40B4-BE49-F238E27FC236}">
                <a16:creationId xmlns:a16="http://schemas.microsoft.com/office/drawing/2014/main" xmlns="" id="{952E23F2-9D47-4288-B5CA-322C3C4F57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 y="643"/>
            <a:ext cx="12191237" cy="6856713"/>
          </a:xfrm>
          <a:prstGeom prst="rect">
            <a:avLst/>
          </a:prstGeom>
        </p:spPr>
      </p:pic>
      <p:sp>
        <p:nvSpPr>
          <p:cNvPr id="9" name="TextBox 8">
            <a:extLst>
              <a:ext uri="{FF2B5EF4-FFF2-40B4-BE49-F238E27FC236}">
                <a16:creationId xmlns:a16="http://schemas.microsoft.com/office/drawing/2014/main" xmlns="" id="{36BDE276-0C1E-4112-A09B-10E9A8EAFC3C}"/>
              </a:ext>
            </a:extLst>
          </p:cNvPr>
          <p:cNvSpPr txBox="1"/>
          <p:nvPr userDrawn="1"/>
        </p:nvSpPr>
        <p:spPr>
          <a:xfrm>
            <a:off x="94531" y="1400758"/>
            <a:ext cx="10814858" cy="830997"/>
          </a:xfrm>
          <a:prstGeom prst="rect">
            <a:avLst/>
          </a:prstGeom>
          <a:noFill/>
        </p:spPr>
        <p:txBody>
          <a:bodyPr wrap="square" rtlCol="0">
            <a:spAutoFit/>
          </a:bodyPr>
          <a:lstStyle/>
          <a:p>
            <a:r>
              <a:rPr lang="en-GB" sz="2800" dirty="0">
                <a:solidFill>
                  <a:schemeClr val="bg1"/>
                </a:solidFill>
                <a:latin typeface="NotesEsa" panose="02000506030000020004" pitchFamily="2" charset="0"/>
              </a:rPr>
              <a:t>30 Years of Progress in Radar Altimetry Symposium</a:t>
            </a:r>
            <a:endParaRPr lang="en-GB" sz="2400" dirty="0">
              <a:solidFill>
                <a:schemeClr val="bg1"/>
              </a:solidFill>
              <a:latin typeface="NotesEsa" panose="02000506030000020004" pitchFamily="2" charset="0"/>
            </a:endParaRPr>
          </a:p>
          <a:p>
            <a:r>
              <a:rPr lang="en-GB" sz="2000" kern="1200" dirty="0">
                <a:solidFill>
                  <a:schemeClr val="bg1"/>
                </a:solidFill>
                <a:latin typeface="NotesEsa" panose="02000506030000020004" pitchFamily="2" charset="0"/>
                <a:ea typeface="+mn-ea"/>
                <a:cs typeface="+mn-cs"/>
              </a:rPr>
              <a:t>2-7</a:t>
            </a:r>
            <a:r>
              <a:rPr lang="en-GB" sz="2000" dirty="0">
                <a:solidFill>
                  <a:schemeClr val="bg1"/>
                </a:solidFill>
                <a:latin typeface="NotesEsa" panose="02000506030000020004" pitchFamily="2" charset="0"/>
              </a:rPr>
              <a:t> September 2024 | Montpellier, France</a:t>
            </a:r>
            <a:endParaRPr lang="en-GB" dirty="0">
              <a:solidFill>
                <a:schemeClr val="bg1"/>
              </a:solidFill>
            </a:endParaRPr>
          </a:p>
        </p:txBody>
      </p:sp>
      <p:cxnSp>
        <p:nvCxnSpPr>
          <p:cNvPr id="11" name="Straight Connector 10">
            <a:extLst>
              <a:ext uri="{FF2B5EF4-FFF2-40B4-BE49-F238E27FC236}">
                <a16:creationId xmlns:a16="http://schemas.microsoft.com/office/drawing/2014/main" xmlns="" id="{6401EB44-5630-4B78-AF50-B4A2C95FB2AC}"/>
              </a:ext>
            </a:extLst>
          </p:cNvPr>
          <p:cNvCxnSpPr>
            <a:cxnSpLocks/>
          </p:cNvCxnSpPr>
          <p:nvPr userDrawn="1"/>
        </p:nvCxnSpPr>
        <p:spPr>
          <a:xfrm>
            <a:off x="307571" y="4333558"/>
            <a:ext cx="11513127" cy="0"/>
          </a:xfrm>
          <a:prstGeom prst="line">
            <a:avLst/>
          </a:prstGeom>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xmlns="" id="{FDF745E8-3A21-7F21-DEC0-B2088583CE18}"/>
              </a:ext>
            </a:extLst>
          </p:cNvPr>
          <p:cNvSpPr txBox="1"/>
          <p:nvPr userDrawn="1"/>
        </p:nvSpPr>
        <p:spPr>
          <a:xfrm>
            <a:off x="10208516" y="6538912"/>
            <a:ext cx="5996553" cy="307777"/>
          </a:xfrm>
          <a:prstGeom prst="rect">
            <a:avLst/>
          </a:prstGeom>
          <a:noFill/>
        </p:spPr>
        <p:txBody>
          <a:bodyPr wrap="square" rtlCol="0">
            <a:spAutoFit/>
          </a:bodyPr>
          <a:lstStyle/>
          <a:p>
            <a:r>
              <a:rPr lang="en-GB" sz="1400" i="1" dirty="0">
                <a:solidFill>
                  <a:schemeClr val="bg1"/>
                </a:solidFill>
                <a:latin typeface="NotesEsa" panose="02000506030000020004" pitchFamily="2" charset="0"/>
              </a:rPr>
              <a:t>www.coastalaltimetry.org</a:t>
            </a:r>
          </a:p>
        </p:txBody>
      </p:sp>
    </p:spTree>
    <p:extLst>
      <p:ext uri="{BB962C8B-B14F-4D97-AF65-F5344CB8AC3E}">
        <p14:creationId xmlns:p14="http://schemas.microsoft.com/office/powerpoint/2010/main" val="209103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F95231-C8D1-4CA1-90AB-02812A3FEC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D1E7308-D343-49FC-957A-4B7713A5CE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8DF3C3B-9937-4D36-8B5C-0B9C6E0CBB5F}"/>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5" name="Footer Placeholder 4">
            <a:extLst>
              <a:ext uri="{FF2B5EF4-FFF2-40B4-BE49-F238E27FC236}">
                <a16:creationId xmlns:a16="http://schemas.microsoft.com/office/drawing/2014/main" xmlns="" id="{36933A93-1242-489C-8BB9-56DD5B763E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B301E4C-7DE9-47A1-A11D-641C56E9ED18}"/>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352166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4D2F484-0A61-437F-9597-E170582B73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94DFFDC-FC2E-4A81-8A66-F2B8C0D63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8A51843-63B0-4C8A-90A9-4816A3FCE15B}"/>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5" name="Footer Placeholder 4">
            <a:extLst>
              <a:ext uri="{FF2B5EF4-FFF2-40B4-BE49-F238E27FC236}">
                <a16:creationId xmlns:a16="http://schemas.microsoft.com/office/drawing/2014/main" xmlns="" id="{143D97F4-EC50-4406-A865-7E57AD28D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42DBD44-E43B-4D7D-A8A2-57556901B2FF}"/>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257223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06E784-314F-9A9E-65DB-3DC6F6FCE0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0"/>
            <a:ext cx="12191237" cy="1028507"/>
          </a:xfrm>
          <a:prstGeom prst="rect">
            <a:avLst/>
          </a:prstGeom>
        </p:spPr>
      </p:pic>
      <p:sp>
        <p:nvSpPr>
          <p:cNvPr id="3" name="Content Placeholder 2">
            <a:extLst>
              <a:ext uri="{FF2B5EF4-FFF2-40B4-BE49-F238E27FC236}">
                <a16:creationId xmlns:a16="http://schemas.microsoft.com/office/drawing/2014/main" xmlns="" id="{CF32BD46-0726-4920-B4F3-6A031C28F5F9}"/>
              </a:ext>
            </a:extLst>
          </p:cNvPr>
          <p:cNvSpPr>
            <a:spLocks noGrp="1"/>
          </p:cNvSpPr>
          <p:nvPr>
            <p:ph idx="1"/>
          </p:nvPr>
        </p:nvSpPr>
        <p:spPr>
          <a:xfrm>
            <a:off x="196138" y="1542462"/>
            <a:ext cx="119954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9FB31D5-48C9-4740-A17C-EF91AE9C33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2F485E5-5DD6-4C71-A053-D8E88CC6A6A0}"/>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7038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A3513-4242-4F2D-A471-EF3BD487B6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B3EBC2C-75DA-422E-9EA9-AF7049C20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E51C95E-0AE5-4E1D-8FA1-9CDD0A1CCDEA}"/>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5" name="Footer Placeholder 4">
            <a:extLst>
              <a:ext uri="{FF2B5EF4-FFF2-40B4-BE49-F238E27FC236}">
                <a16:creationId xmlns:a16="http://schemas.microsoft.com/office/drawing/2014/main" xmlns="" id="{71FB3070-94E2-44A7-97F9-4CD5480180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EEEC19D-6F43-44CF-A84F-DED3820E58D2}"/>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112791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744F1-71F7-427E-84A3-0599A39099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6EF972B-4D88-427C-B0E6-507371E5CA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D35B906-5AE8-4C55-93EF-07E3FD8B6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6DCAF6A-F4BA-4F36-A5F1-841FC4D2550C}"/>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6" name="Footer Placeholder 5">
            <a:extLst>
              <a:ext uri="{FF2B5EF4-FFF2-40B4-BE49-F238E27FC236}">
                <a16:creationId xmlns:a16="http://schemas.microsoft.com/office/drawing/2014/main" xmlns="" id="{7642FD99-9D45-49B7-A539-982906EFDD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523129F-1A46-443E-90D3-15BD529D0141}"/>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52329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E836C-EB19-4E12-AB81-0379B09064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1036619-8F1D-4607-9CB8-F907685AF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704D7DE-8B47-4C6B-BB6A-09F40A78E8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FDB377F-C489-44BF-9EF2-54730CFBD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906A7D-98DB-4737-AAFF-9835BF3FAB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54399F9-40C0-4228-BBD2-E05B244D742C}"/>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8" name="Footer Placeholder 7">
            <a:extLst>
              <a:ext uri="{FF2B5EF4-FFF2-40B4-BE49-F238E27FC236}">
                <a16:creationId xmlns:a16="http://schemas.microsoft.com/office/drawing/2014/main" xmlns="" id="{71C87862-D8EF-4859-A1F5-D22D8148CD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AFCF261-C26C-4FE7-B9CF-68595E488FB9}"/>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283903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C1BD2-4E6B-4C33-AFC3-9872F5791B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EBA8DF9-3D73-404D-BC55-65C03AEB4F8F}"/>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4" name="Footer Placeholder 3">
            <a:extLst>
              <a:ext uri="{FF2B5EF4-FFF2-40B4-BE49-F238E27FC236}">
                <a16:creationId xmlns:a16="http://schemas.microsoft.com/office/drawing/2014/main" xmlns="" id="{4F587775-1F29-42BC-AC67-6BA5BCF754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0FF3E85-D172-478F-9BD9-C7BB92046F74}"/>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183928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5F7053-E247-4D8A-849C-4D7D0877F66D}"/>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3" name="Footer Placeholder 2">
            <a:extLst>
              <a:ext uri="{FF2B5EF4-FFF2-40B4-BE49-F238E27FC236}">
                <a16:creationId xmlns:a16="http://schemas.microsoft.com/office/drawing/2014/main" xmlns="" id="{4A73A42F-2CA9-49F1-BD8B-668803CFD6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7E9687E-E394-4363-A3BB-5BDD81CD24B4}"/>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10318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EF424-18C8-45A9-832F-9D51222AF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20B9BE7-FC76-473E-BA39-1E4E90156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B9188E1-4F17-4D55-9641-6B5A9F42B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0F2E04-3D93-40B9-AB99-252947D95586}"/>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6" name="Footer Placeholder 5">
            <a:extLst>
              <a:ext uri="{FF2B5EF4-FFF2-40B4-BE49-F238E27FC236}">
                <a16:creationId xmlns:a16="http://schemas.microsoft.com/office/drawing/2014/main" xmlns="" id="{23969341-3B14-483B-857D-ACAA02561A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97DC9C1-16BE-4AD0-8BA9-92AD07704F58}"/>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181230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CC91C-D445-4A55-AEE9-98179AF75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375018A-48E4-4D6D-8E95-C815ACCC2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AE050104-ABF1-49DD-A89A-7BA0336DD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87E2FD9-5B08-44D1-87B5-4AAC13225C36}"/>
              </a:ext>
            </a:extLst>
          </p:cNvPr>
          <p:cNvSpPr>
            <a:spLocks noGrp="1"/>
          </p:cNvSpPr>
          <p:nvPr>
            <p:ph type="dt" sz="half" idx="10"/>
          </p:nvPr>
        </p:nvSpPr>
        <p:spPr/>
        <p:txBody>
          <a:bodyPr/>
          <a:lstStyle/>
          <a:p>
            <a:fld id="{6DE57BA7-F60E-4D3C-98CB-EF3019179097}" type="datetimeFigureOut">
              <a:rPr lang="en-GB" smtClean="0"/>
              <a:t>05/09/24</a:t>
            </a:fld>
            <a:endParaRPr lang="en-GB"/>
          </a:p>
        </p:txBody>
      </p:sp>
      <p:sp>
        <p:nvSpPr>
          <p:cNvPr id="6" name="Footer Placeholder 5">
            <a:extLst>
              <a:ext uri="{FF2B5EF4-FFF2-40B4-BE49-F238E27FC236}">
                <a16:creationId xmlns:a16="http://schemas.microsoft.com/office/drawing/2014/main" xmlns="" id="{8A64AA6C-9BC8-4134-9F1B-96BA9B451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AAB2F61-6CEF-4C23-9134-152AA07F7FE4}"/>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2556888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D35395-87DE-47EE-BD5E-49EC7CF75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40AC72C-58D2-4DAB-95F7-0E34581AE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2F438B2-9CC9-4C12-B385-893C76720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57BA7-F60E-4D3C-98CB-EF3019179097}" type="datetimeFigureOut">
              <a:rPr lang="en-GB" smtClean="0"/>
              <a:t>05/09/24</a:t>
            </a:fld>
            <a:endParaRPr lang="en-GB"/>
          </a:p>
        </p:txBody>
      </p:sp>
      <p:sp>
        <p:nvSpPr>
          <p:cNvPr id="5" name="Footer Placeholder 4">
            <a:extLst>
              <a:ext uri="{FF2B5EF4-FFF2-40B4-BE49-F238E27FC236}">
                <a16:creationId xmlns:a16="http://schemas.microsoft.com/office/drawing/2014/main" xmlns="" id="{A7D006BC-C562-4520-B4BA-4686A2EC6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7E6F862-10F7-4A6C-A371-6F8FC8444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865F9-542D-43E4-A7ED-05D6DE6A7A1A}" type="slidenum">
              <a:rPr lang="en-GB" smtClean="0"/>
              <a:t>‹#›</a:t>
            </a:fld>
            <a:endParaRPr lang="en-GB"/>
          </a:p>
        </p:txBody>
      </p:sp>
    </p:spTree>
    <p:extLst>
      <p:ext uri="{BB962C8B-B14F-4D97-AF65-F5344CB8AC3E}">
        <p14:creationId xmlns:p14="http://schemas.microsoft.com/office/powerpoint/2010/main" val="121099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96520" y="2443662"/>
            <a:ext cx="11995480" cy="2963541"/>
          </a:xfrm>
        </p:spPr>
        <p:txBody>
          <a:bodyPr>
            <a:normAutofit/>
          </a:bodyPr>
          <a:lstStyle/>
          <a:p>
            <a:pPr marL="0" indent="0" algn="ctr">
              <a:buNone/>
            </a:pPr>
            <a:r>
              <a:rPr lang="en-US" sz="6000" dirty="0">
                <a:solidFill>
                  <a:schemeClr val="tx2"/>
                </a:solidFill>
              </a:rPr>
              <a:t>Polar </a:t>
            </a:r>
            <a:r>
              <a:rPr lang="en-US" sz="6000" dirty="0" smtClean="0">
                <a:solidFill>
                  <a:schemeClr val="tx2"/>
                </a:solidFill>
              </a:rPr>
              <a:t>Ocean </a:t>
            </a:r>
          </a:p>
          <a:p>
            <a:pPr marL="0" indent="0" algn="ctr">
              <a:buNone/>
            </a:pPr>
            <a:r>
              <a:rPr lang="en-US" sz="6000" dirty="0" smtClean="0">
                <a:solidFill>
                  <a:schemeClr val="tx2"/>
                </a:solidFill>
              </a:rPr>
              <a:t>Sessions 4.1 and 4.2</a:t>
            </a:r>
          </a:p>
          <a:p>
            <a:pPr marL="0" indent="0" algn="ctr">
              <a:buNone/>
            </a:pPr>
            <a:r>
              <a:rPr lang="en-US" sz="6000" dirty="0" smtClean="0">
                <a:solidFill>
                  <a:schemeClr val="tx2"/>
                </a:solidFill>
              </a:rPr>
              <a:t> </a:t>
            </a:r>
          </a:p>
          <a:p>
            <a:pPr marL="0" indent="0" algn="ctr">
              <a:buNone/>
            </a:pPr>
            <a:r>
              <a:rPr lang="en-US" sz="6000" dirty="0" smtClean="0">
                <a:solidFill>
                  <a:schemeClr val="tx2"/>
                </a:solidFill>
              </a:rPr>
              <a:t>Recommendations</a:t>
            </a:r>
            <a:endParaRPr lang="en-US" sz="6000" dirty="0">
              <a:solidFill>
                <a:schemeClr val="tx2"/>
              </a:solidFill>
            </a:endParaRPr>
          </a:p>
        </p:txBody>
      </p:sp>
    </p:spTree>
    <p:extLst>
      <p:ext uri="{BB962C8B-B14F-4D97-AF65-F5344CB8AC3E}">
        <p14:creationId xmlns:p14="http://schemas.microsoft.com/office/powerpoint/2010/main" val="369920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D937E8F0-9178-72A6-B072-17FE7CEDE1A4}"/>
              </a:ext>
            </a:extLst>
          </p:cNvPr>
          <p:cNvSpPr txBox="1"/>
          <p:nvPr/>
        </p:nvSpPr>
        <p:spPr>
          <a:xfrm>
            <a:off x="68555" y="1125476"/>
            <a:ext cx="12054890" cy="4939814"/>
          </a:xfrm>
          <a:prstGeom prst="rect">
            <a:avLst/>
          </a:prstGeom>
          <a:noFill/>
        </p:spPr>
        <p:txBody>
          <a:bodyPr wrap="square">
            <a:spAutoFit/>
          </a:bodyPr>
          <a:lstStyle/>
          <a:p>
            <a:pPr fontAlgn="base">
              <a:buClr>
                <a:schemeClr val="accent2"/>
              </a:buClr>
            </a:pPr>
            <a:r>
              <a:rPr lang="en-US" sz="1750" dirty="0" smtClean="0">
                <a:solidFill>
                  <a:schemeClr val="tx2"/>
                </a:solidFill>
              </a:rPr>
              <a:t>Fanny</a:t>
            </a:r>
          </a:p>
          <a:p>
            <a:pPr marL="285750" indent="-285750" fontAlgn="base">
              <a:buClr>
                <a:schemeClr val="accent2"/>
              </a:buClr>
              <a:buFont typeface="Wingdings" panose="05000000000000000000" pitchFamily="2" charset="2"/>
              <a:buChar char="ü"/>
            </a:pPr>
            <a:r>
              <a:rPr lang="en-US" sz="1750" dirty="0" smtClean="0">
                <a:solidFill>
                  <a:schemeClr val="tx2"/>
                </a:solidFill>
              </a:rPr>
              <a:t>To </a:t>
            </a:r>
            <a:r>
              <a:rPr lang="en-US" sz="1750" dirty="0">
                <a:solidFill>
                  <a:schemeClr val="tx2"/>
                </a:solidFill>
              </a:rPr>
              <a:t>ensure continuity between open ocean and polar ocean and to optimize performance on both surfaces, the </a:t>
            </a:r>
            <a:r>
              <a:rPr lang="en-US" sz="1750" b="1" dirty="0">
                <a:solidFill>
                  <a:schemeClr val="tx2"/>
                </a:solidFill>
              </a:rPr>
              <a:t>small RMS weighting window (</a:t>
            </a:r>
            <a:r>
              <a:rPr lang="el-GR" sz="1750" b="1" dirty="0">
                <a:solidFill>
                  <a:schemeClr val="tx2"/>
                </a:solidFill>
              </a:rPr>
              <a:t>α</a:t>
            </a:r>
            <a:r>
              <a:rPr lang="fr-FR" sz="1750" b="1" dirty="0">
                <a:solidFill>
                  <a:schemeClr val="tx2"/>
                </a:solidFill>
              </a:rPr>
              <a:t>=0) </a:t>
            </a:r>
            <a:r>
              <a:rPr lang="en-US" sz="1750" dirty="0">
                <a:solidFill>
                  <a:schemeClr val="tx2"/>
                </a:solidFill>
              </a:rPr>
              <a:t>should be applied on operational marine Sentinel-3A/B SAR data (already on-going</a:t>
            </a:r>
            <a:r>
              <a:rPr lang="en-US" sz="1750" dirty="0" smtClean="0">
                <a:solidFill>
                  <a:schemeClr val="tx2"/>
                </a:solidFill>
              </a:rPr>
              <a:t>)</a:t>
            </a:r>
            <a:endParaRPr lang="en-US" sz="1750" dirty="0">
              <a:solidFill>
                <a:schemeClr val="tx2"/>
              </a:solidFill>
            </a:endParaRPr>
          </a:p>
          <a:p>
            <a:pPr marL="285750" indent="-285750" fontAlgn="base">
              <a:buClr>
                <a:schemeClr val="accent2"/>
              </a:buClr>
              <a:buFont typeface="Wingdings" panose="05000000000000000000" pitchFamily="2" charset="2"/>
              <a:buChar char="ü"/>
            </a:pPr>
            <a:r>
              <a:rPr lang="en-US" sz="1750" dirty="0">
                <a:solidFill>
                  <a:schemeClr val="tx2"/>
                </a:solidFill>
              </a:rPr>
              <a:t>To fully validate this new weighting window, a </a:t>
            </a:r>
            <a:r>
              <a:rPr lang="en-US" sz="1750" dirty="0" err="1">
                <a:solidFill>
                  <a:schemeClr val="tx2"/>
                </a:solidFill>
              </a:rPr>
              <a:t>CalVal</a:t>
            </a:r>
            <a:r>
              <a:rPr lang="en-US" sz="1750" dirty="0">
                <a:solidFill>
                  <a:schemeClr val="tx2"/>
                </a:solidFill>
              </a:rPr>
              <a:t> analysis must be performed at Level-2 for polar ocean (using a retracker able to retrack peaky echoes</a:t>
            </a:r>
            <a:r>
              <a:rPr lang="en-US" sz="1750" dirty="0" smtClean="0">
                <a:solidFill>
                  <a:schemeClr val="tx2"/>
                </a:solidFill>
              </a:rPr>
              <a:t>)</a:t>
            </a:r>
            <a:endParaRPr lang="en-US" sz="1750" dirty="0">
              <a:solidFill>
                <a:schemeClr val="tx2"/>
              </a:solidFill>
            </a:endParaRPr>
          </a:p>
          <a:p>
            <a:pPr marL="285750" indent="-285750" fontAlgn="base">
              <a:buClr>
                <a:schemeClr val="accent2"/>
              </a:buClr>
              <a:buFont typeface="Wingdings" panose="05000000000000000000" pitchFamily="2" charset="2"/>
              <a:buChar char="ü"/>
            </a:pPr>
            <a:r>
              <a:rPr lang="en-US" sz="1750" dirty="0">
                <a:solidFill>
                  <a:schemeClr val="tx2"/>
                </a:solidFill>
              </a:rPr>
              <a:t>To avoid any possible errors, it is recommended that agencies implement weighting windows in a way that they can ingest any window in a </a:t>
            </a:r>
            <a:r>
              <a:rPr lang="en-US" sz="1750" b="1" dirty="0">
                <a:solidFill>
                  <a:schemeClr val="tx2"/>
                </a:solidFill>
              </a:rPr>
              <a:t>secure</a:t>
            </a:r>
            <a:r>
              <a:rPr lang="en-US" sz="1750" dirty="0">
                <a:solidFill>
                  <a:schemeClr val="tx2"/>
                </a:solidFill>
              </a:rPr>
              <a:t> and </a:t>
            </a:r>
            <a:r>
              <a:rPr lang="en-US" sz="1750" b="1" dirty="0">
                <a:solidFill>
                  <a:schemeClr val="tx2"/>
                </a:solidFill>
              </a:rPr>
              <a:t>flexible</a:t>
            </a:r>
            <a:r>
              <a:rPr lang="en-US" sz="1750" dirty="0">
                <a:solidFill>
                  <a:schemeClr val="tx2"/>
                </a:solidFill>
              </a:rPr>
              <a:t> way : </a:t>
            </a:r>
          </a:p>
          <a:p>
            <a:pPr marL="742950" lvl="1" indent="-285750" fontAlgn="base">
              <a:buClr>
                <a:schemeClr val="accent2"/>
              </a:buClr>
              <a:buFont typeface="Wingdings" panose="05000000000000000000" pitchFamily="2" charset="2"/>
              <a:buChar char="Ø"/>
            </a:pPr>
            <a:r>
              <a:rPr lang="en-US" sz="1750" dirty="0">
                <a:solidFill>
                  <a:schemeClr val="tx2"/>
                </a:solidFill>
              </a:rPr>
              <a:t>The weighting window should be normalized using a general formula that can be applied to any window</a:t>
            </a:r>
          </a:p>
          <a:p>
            <a:pPr marL="742950" lvl="1" indent="-285750" fontAlgn="base">
              <a:buClr>
                <a:schemeClr val="accent2"/>
              </a:buClr>
              <a:buFont typeface="Wingdings" panose="05000000000000000000" pitchFamily="2" charset="2"/>
              <a:buChar char="Ø"/>
            </a:pPr>
            <a:r>
              <a:rPr lang="en-US" sz="1750" dirty="0">
                <a:solidFill>
                  <a:schemeClr val="tx2"/>
                </a:solidFill>
              </a:rPr>
              <a:t>The weighting window should be stored as a variable in the L1B output file, to be transparent with users</a:t>
            </a:r>
          </a:p>
          <a:p>
            <a:pPr marL="742950" lvl="1" indent="-285750" fontAlgn="base">
              <a:buClr>
                <a:schemeClr val="accent2"/>
              </a:buClr>
              <a:buFont typeface="Wingdings" panose="05000000000000000000" pitchFamily="2" charset="2"/>
              <a:buChar char="Ø"/>
            </a:pPr>
            <a:r>
              <a:rPr lang="en-US" sz="1750" dirty="0">
                <a:solidFill>
                  <a:schemeClr val="tx2"/>
                </a:solidFill>
              </a:rPr>
              <a:t> L2 should use the L1B file to read the weighting window and apply it at L2, which ensures that the same window is used at L1 and at L2</a:t>
            </a:r>
            <a:r>
              <a:rPr lang="en-US" sz="1750" dirty="0" smtClean="0">
                <a:solidFill>
                  <a:schemeClr val="tx2"/>
                </a:solidFill>
              </a:rPr>
              <a:t>.</a:t>
            </a:r>
            <a:endParaRPr lang="en-US" sz="1750" dirty="0">
              <a:solidFill>
                <a:schemeClr val="tx2"/>
              </a:solidFill>
            </a:endParaRPr>
          </a:p>
          <a:p>
            <a:pPr marL="285750" indent="-285750" fontAlgn="base">
              <a:buClr>
                <a:schemeClr val="accent2"/>
              </a:buClr>
              <a:buFont typeface="Wingdings" panose="05000000000000000000" pitchFamily="2" charset="2"/>
              <a:buChar char="ü"/>
            </a:pPr>
            <a:r>
              <a:rPr lang="en-US" sz="1750" dirty="0">
                <a:solidFill>
                  <a:schemeClr val="tx2"/>
                </a:solidFill>
              </a:rPr>
              <a:t>After full validation on </a:t>
            </a:r>
            <a:r>
              <a:rPr lang="en-US" sz="1750" dirty="0" err="1">
                <a:solidFill>
                  <a:schemeClr val="tx2"/>
                </a:solidFill>
              </a:rPr>
              <a:t>Eumetsat’s</a:t>
            </a:r>
            <a:r>
              <a:rPr lang="en-US" sz="1750" dirty="0">
                <a:solidFill>
                  <a:schemeClr val="tx2"/>
                </a:solidFill>
              </a:rPr>
              <a:t> S3 Marine products and for the sake of harmonization, the small RMS window should be considered also for the </a:t>
            </a:r>
            <a:r>
              <a:rPr lang="en-US" sz="1750" b="1" dirty="0">
                <a:solidFill>
                  <a:schemeClr val="tx2"/>
                </a:solidFill>
              </a:rPr>
              <a:t>ESA S3 Sea-Ice Thematic Products </a:t>
            </a:r>
            <a:r>
              <a:rPr lang="en-US" sz="1750" dirty="0">
                <a:solidFill>
                  <a:schemeClr val="tx2"/>
                </a:solidFill>
              </a:rPr>
              <a:t>(azimuth resolution improved compared to the Hamming used</a:t>
            </a:r>
            <a:r>
              <a:rPr lang="en-US" sz="1750" dirty="0" smtClean="0">
                <a:solidFill>
                  <a:schemeClr val="tx2"/>
                </a:solidFill>
              </a:rPr>
              <a:t>)</a:t>
            </a:r>
            <a:endParaRPr lang="en-US" sz="1750" dirty="0">
              <a:solidFill>
                <a:schemeClr val="tx2"/>
              </a:solidFill>
            </a:endParaRPr>
          </a:p>
          <a:p>
            <a:pPr marL="285750" indent="-285750" fontAlgn="base">
              <a:buClr>
                <a:schemeClr val="accent2"/>
              </a:buClr>
              <a:buFont typeface="Wingdings" panose="05000000000000000000" pitchFamily="2" charset="2"/>
              <a:buChar char="ü"/>
            </a:pPr>
            <a:r>
              <a:rPr lang="en-US" sz="1750" dirty="0">
                <a:solidFill>
                  <a:schemeClr val="tx2"/>
                </a:solidFill>
              </a:rPr>
              <a:t>The Small-RMS window should also be considered for other missions and especially </a:t>
            </a:r>
            <a:r>
              <a:rPr lang="en-US" sz="1750" b="1" dirty="0">
                <a:solidFill>
                  <a:schemeClr val="tx2"/>
                </a:solidFill>
              </a:rPr>
              <a:t>CRISTAL</a:t>
            </a:r>
            <a:r>
              <a:rPr lang="en-US" sz="1750" dirty="0">
                <a:solidFill>
                  <a:schemeClr val="tx2"/>
                </a:solidFill>
              </a:rPr>
              <a:t>.</a:t>
            </a:r>
            <a:r>
              <a:rPr lang="en-US" sz="1750" dirty="0">
                <a:solidFill>
                  <a:schemeClr val="tx2"/>
                </a:solidFill>
                <a:sym typeface="Wingdings" panose="05000000000000000000" pitchFamily="2" charset="2"/>
              </a:rPr>
              <a:t> Please note that these off-nadir perturbations will also have to be cancelled out in open-burst (as they are due to the side-lobes of the azimuth PTR</a:t>
            </a:r>
            <a:r>
              <a:rPr lang="en-US" sz="1750" dirty="0" smtClean="0">
                <a:solidFill>
                  <a:schemeClr val="tx2"/>
                </a:solidFill>
                <a:sym typeface="Wingdings" panose="05000000000000000000" pitchFamily="2" charset="2"/>
              </a:rPr>
              <a:t>)</a:t>
            </a:r>
            <a:endParaRPr lang="en-US" sz="1750" dirty="0">
              <a:solidFill>
                <a:schemeClr val="tx2"/>
              </a:solidFill>
              <a:sym typeface="Wingdings" panose="05000000000000000000" pitchFamily="2" charset="2"/>
            </a:endParaRPr>
          </a:p>
          <a:p>
            <a:pPr marL="285750" indent="-285750" fontAlgn="base">
              <a:buClr>
                <a:schemeClr val="accent2"/>
              </a:buClr>
              <a:buFont typeface="Wingdings" panose="05000000000000000000" pitchFamily="2" charset="2"/>
              <a:buChar char="ü"/>
            </a:pPr>
            <a:r>
              <a:rPr lang="en-US" sz="1750" dirty="0">
                <a:solidFill>
                  <a:schemeClr val="tx2"/>
                </a:solidFill>
                <a:sym typeface="Wingdings" panose="05000000000000000000" pitchFamily="2" charset="2"/>
              </a:rPr>
              <a:t>To be investigated for the case of the fully-focused </a:t>
            </a:r>
            <a:r>
              <a:rPr lang="en-US" sz="1750" dirty="0" smtClean="0">
                <a:solidFill>
                  <a:schemeClr val="tx2"/>
                </a:solidFill>
                <a:sym typeface="Wingdings" panose="05000000000000000000" pitchFamily="2" charset="2"/>
              </a:rPr>
              <a:t>SAR</a:t>
            </a:r>
          </a:p>
          <a:p>
            <a:pPr marL="285750" indent="-285750" fontAlgn="base">
              <a:buClr>
                <a:schemeClr val="accent2"/>
              </a:buClr>
              <a:buFont typeface="Wingdings" panose="05000000000000000000" pitchFamily="2" charset="2"/>
              <a:buChar char="ü"/>
            </a:pPr>
            <a:endParaRPr lang="en-US" sz="1750" dirty="0">
              <a:solidFill>
                <a:schemeClr val="tx2"/>
              </a:solidFill>
              <a:sym typeface="Wingdings" panose="05000000000000000000" pitchFamily="2" charset="2"/>
            </a:endParaRPr>
          </a:p>
          <a:p>
            <a:pPr marL="285750" indent="-285750" fontAlgn="base">
              <a:buClr>
                <a:schemeClr val="accent2"/>
              </a:buClr>
              <a:buFont typeface="Wingdings" panose="05000000000000000000" pitchFamily="2" charset="2"/>
              <a:buChar char="ü"/>
            </a:pPr>
            <a:endParaRPr lang="en-US" sz="1750" dirty="0">
              <a:solidFill>
                <a:schemeClr val="tx2"/>
              </a:solidFill>
            </a:endParaRPr>
          </a:p>
        </p:txBody>
      </p:sp>
      <p:sp>
        <p:nvSpPr>
          <p:cNvPr id="7" name="ZoneTexte 6">
            <a:extLst>
              <a:ext uri="{FF2B5EF4-FFF2-40B4-BE49-F238E27FC236}">
                <a16:creationId xmlns:a16="http://schemas.microsoft.com/office/drawing/2014/main" xmlns="" id="{EEDA04A8-4758-2B73-E43D-4E1FCB35A2EB}"/>
              </a:ext>
            </a:extLst>
          </p:cNvPr>
          <p:cNvSpPr txBox="1"/>
          <p:nvPr/>
        </p:nvSpPr>
        <p:spPr>
          <a:xfrm>
            <a:off x="354545" y="254101"/>
            <a:ext cx="8704788" cy="523220"/>
          </a:xfrm>
          <a:prstGeom prst="rect">
            <a:avLst/>
          </a:prstGeom>
          <a:noFill/>
        </p:spPr>
        <p:txBody>
          <a:bodyPr wrap="square" rtlCol="0">
            <a:spAutoFit/>
          </a:bodyPr>
          <a:lstStyle/>
          <a:p>
            <a:r>
              <a:rPr lang="en-BZ" sz="2800" b="1" dirty="0">
                <a:solidFill>
                  <a:schemeClr val="bg2"/>
                </a:solidFill>
              </a:rPr>
              <a:t>Some original written recomm</a:t>
            </a:r>
            <a:endParaRPr lang="en-BZ" sz="2800" b="1" dirty="0">
              <a:solidFill>
                <a:schemeClr val="bg2"/>
              </a:solidFill>
            </a:endParaRPr>
          </a:p>
        </p:txBody>
      </p:sp>
    </p:spTree>
    <p:extLst>
      <p:ext uri="{BB962C8B-B14F-4D97-AF65-F5344CB8AC3E}">
        <p14:creationId xmlns:p14="http://schemas.microsoft.com/office/powerpoint/2010/main" val="2138176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D937E8F0-9178-72A6-B072-17FE7CEDE1A4}"/>
              </a:ext>
            </a:extLst>
          </p:cNvPr>
          <p:cNvSpPr txBox="1"/>
          <p:nvPr/>
        </p:nvSpPr>
        <p:spPr>
          <a:xfrm>
            <a:off x="68555" y="1125476"/>
            <a:ext cx="12054890" cy="4401205"/>
          </a:xfrm>
          <a:prstGeom prst="rect">
            <a:avLst/>
          </a:prstGeom>
          <a:noFill/>
        </p:spPr>
        <p:txBody>
          <a:bodyPr wrap="square">
            <a:spAutoFit/>
          </a:bodyPr>
          <a:lstStyle/>
          <a:p>
            <a:pPr fontAlgn="base">
              <a:buClr>
                <a:schemeClr val="accent2"/>
              </a:buClr>
            </a:pPr>
            <a:r>
              <a:rPr lang="en-US" sz="1750" dirty="0">
                <a:solidFill>
                  <a:schemeClr val="tx2"/>
                </a:solidFill>
              </a:rPr>
              <a:t>Rosie</a:t>
            </a:r>
          </a:p>
          <a:p>
            <a:pPr marL="285750" indent="-285750" fontAlgn="base">
              <a:buClr>
                <a:schemeClr val="accent2"/>
              </a:buClr>
              <a:buFont typeface="Arial"/>
              <a:buChar char="•"/>
            </a:pPr>
            <a:r>
              <a:rPr lang="en-US" sz="1750" dirty="0" smtClean="0">
                <a:solidFill>
                  <a:schemeClr val="tx2"/>
                </a:solidFill>
              </a:rPr>
              <a:t>we </a:t>
            </a:r>
            <a:r>
              <a:rPr lang="en-US" sz="1750" dirty="0">
                <a:solidFill>
                  <a:schemeClr val="tx2"/>
                </a:solidFill>
              </a:rPr>
              <a:t>need to map out under what conditions we think we understand radar scattering in snow, and when it is still unknown, supported by in situ and airborne observations, and </a:t>
            </a:r>
            <a:r>
              <a:rPr lang="en-US" sz="1750" dirty="0" err="1">
                <a:solidFill>
                  <a:schemeClr val="tx2"/>
                </a:solidFill>
              </a:rPr>
              <a:t>modelling</a:t>
            </a:r>
            <a:r>
              <a:rPr lang="en-US" sz="1750" dirty="0">
                <a:solidFill>
                  <a:schemeClr val="tx2"/>
                </a:solidFill>
              </a:rPr>
              <a:t>. This is important for CRISTAL, new mission design, and accurate sea ice retrievals across the 30 year record (ERS, </a:t>
            </a:r>
            <a:r>
              <a:rPr lang="en-US" sz="1750" dirty="0" err="1">
                <a:solidFill>
                  <a:schemeClr val="tx2"/>
                </a:solidFill>
              </a:rPr>
              <a:t>CryoSat</a:t>
            </a:r>
            <a:r>
              <a:rPr lang="en-US" sz="1750" dirty="0">
                <a:solidFill>
                  <a:schemeClr val="tx2"/>
                </a:solidFill>
              </a:rPr>
              <a:t>, Sentinel 3/6 </a:t>
            </a:r>
            <a:r>
              <a:rPr lang="en-US" sz="1750" dirty="0" err="1">
                <a:solidFill>
                  <a:schemeClr val="tx2"/>
                </a:solidFill>
              </a:rPr>
              <a:t>etc</a:t>
            </a:r>
            <a:r>
              <a:rPr lang="en-US" sz="1750" dirty="0">
                <a:solidFill>
                  <a:schemeClr val="tx2"/>
                </a:solidFill>
              </a:rPr>
              <a:t>). It brings the question of how, when and where to conduct </a:t>
            </a:r>
            <a:r>
              <a:rPr lang="en-US" sz="1750" dirty="0" err="1">
                <a:solidFill>
                  <a:schemeClr val="tx2"/>
                </a:solidFill>
              </a:rPr>
              <a:t>cal</a:t>
            </a:r>
            <a:r>
              <a:rPr lang="en-US" sz="1750" dirty="0">
                <a:solidFill>
                  <a:schemeClr val="tx2"/>
                </a:solidFill>
              </a:rPr>
              <a:t> </a:t>
            </a:r>
            <a:r>
              <a:rPr lang="en-US" sz="1750" dirty="0" err="1">
                <a:solidFill>
                  <a:schemeClr val="tx2"/>
                </a:solidFill>
              </a:rPr>
              <a:t>val</a:t>
            </a:r>
            <a:r>
              <a:rPr lang="en-US" sz="1750" dirty="0">
                <a:solidFill>
                  <a:schemeClr val="tx2"/>
                </a:solidFill>
              </a:rPr>
              <a:t> and how to ensure findings are made public </a:t>
            </a:r>
            <a:endParaRPr lang="en-US" sz="1750" dirty="0" smtClean="0">
              <a:solidFill>
                <a:schemeClr val="tx2"/>
              </a:solidFill>
            </a:endParaRPr>
          </a:p>
          <a:p>
            <a:pPr marL="285750" indent="-285750" fontAlgn="base">
              <a:buClr>
                <a:schemeClr val="accent2"/>
              </a:buClr>
              <a:buFont typeface="Arial"/>
              <a:buChar char="•"/>
            </a:pPr>
            <a:endParaRPr lang="en-US" sz="1750" dirty="0">
              <a:solidFill>
                <a:schemeClr val="tx2"/>
              </a:solidFill>
            </a:endParaRPr>
          </a:p>
          <a:p>
            <a:pPr marL="285750" indent="-285750" fontAlgn="base">
              <a:buClr>
                <a:schemeClr val="accent2"/>
              </a:buClr>
              <a:buFont typeface="Arial"/>
              <a:buChar char="•"/>
            </a:pPr>
            <a:r>
              <a:rPr lang="en-US" sz="1750" dirty="0" smtClean="0">
                <a:solidFill>
                  <a:schemeClr val="tx2"/>
                </a:solidFill>
              </a:rPr>
              <a:t>the </a:t>
            </a:r>
            <a:r>
              <a:rPr lang="en-US" sz="1750" dirty="0">
                <a:solidFill>
                  <a:schemeClr val="tx2"/>
                </a:solidFill>
              </a:rPr>
              <a:t>sea ice and land ice (and probably many more!) communities could work more closely on these issues centering around radar scattering in snow. Yes, snow on sea ice can be saline, but we can learn a lot from one another in terms of the physics of the transfer and scattering of radiation </a:t>
            </a:r>
            <a:endParaRPr lang="en-US" sz="1750" dirty="0" smtClean="0">
              <a:solidFill>
                <a:schemeClr val="tx2"/>
              </a:solidFill>
            </a:endParaRPr>
          </a:p>
          <a:p>
            <a:pPr marL="285750" indent="-285750" fontAlgn="base">
              <a:buClr>
                <a:schemeClr val="accent2"/>
              </a:buClr>
              <a:buFont typeface="Arial"/>
              <a:buChar char="•"/>
            </a:pPr>
            <a:endParaRPr lang="en-US" sz="1750" dirty="0">
              <a:solidFill>
                <a:schemeClr val="tx2"/>
              </a:solidFill>
            </a:endParaRPr>
          </a:p>
          <a:p>
            <a:pPr marL="285750" indent="-285750" fontAlgn="base">
              <a:buClr>
                <a:schemeClr val="accent2"/>
              </a:buClr>
              <a:buFont typeface="Arial"/>
              <a:buChar char="•"/>
            </a:pPr>
            <a:r>
              <a:rPr lang="en-US" sz="1750" dirty="0" smtClean="0">
                <a:solidFill>
                  <a:schemeClr val="tx2"/>
                </a:solidFill>
              </a:rPr>
              <a:t>by </a:t>
            </a:r>
            <a:r>
              <a:rPr lang="en-US" sz="1750" dirty="0">
                <a:solidFill>
                  <a:schemeClr val="tx2"/>
                </a:solidFill>
              </a:rPr>
              <a:t>using technologies in different ways, we can still make serendipitous discoveries. We did not expect to find that </a:t>
            </a:r>
            <a:r>
              <a:rPr lang="en-US" sz="1750" dirty="0" err="1">
                <a:solidFill>
                  <a:schemeClr val="tx2"/>
                </a:solidFill>
              </a:rPr>
              <a:t>polarisation</a:t>
            </a:r>
            <a:r>
              <a:rPr lang="en-US" sz="1750" dirty="0">
                <a:solidFill>
                  <a:schemeClr val="tx2"/>
                </a:solidFill>
              </a:rPr>
              <a:t> could show different interfaces in the snow-on-sea-ice environment which is so challenging for remote sensing but also reliant upon it for monitoring. We should consider how to fund, do and highlight more blue sky research which can lead to a novel technique, whilst working in this fast paced, publication-centric scientific environment </a:t>
            </a:r>
          </a:p>
          <a:p>
            <a:pPr marL="285750" indent="-285750" fontAlgn="base">
              <a:buClr>
                <a:schemeClr val="accent2"/>
              </a:buClr>
              <a:buFont typeface="Wingdings" panose="05000000000000000000" pitchFamily="2" charset="2"/>
              <a:buChar char="ü"/>
            </a:pPr>
            <a:endParaRPr lang="en-US" sz="1750" dirty="0">
              <a:solidFill>
                <a:schemeClr val="tx2"/>
              </a:solidFill>
              <a:sym typeface="Wingdings" panose="05000000000000000000" pitchFamily="2" charset="2"/>
            </a:endParaRPr>
          </a:p>
          <a:p>
            <a:pPr marL="285750" indent="-285750" fontAlgn="base">
              <a:buClr>
                <a:schemeClr val="accent2"/>
              </a:buClr>
              <a:buFont typeface="Wingdings" panose="05000000000000000000" pitchFamily="2" charset="2"/>
              <a:buChar char="ü"/>
            </a:pPr>
            <a:endParaRPr lang="en-US" sz="1750" dirty="0">
              <a:solidFill>
                <a:schemeClr val="tx2"/>
              </a:solidFill>
            </a:endParaRPr>
          </a:p>
        </p:txBody>
      </p:sp>
      <p:sp>
        <p:nvSpPr>
          <p:cNvPr id="3" name="ZoneTexte 2">
            <a:extLst>
              <a:ext uri="{FF2B5EF4-FFF2-40B4-BE49-F238E27FC236}">
                <a16:creationId xmlns:a16="http://schemas.microsoft.com/office/drawing/2014/main" xmlns="" id="{EEDA04A8-4758-2B73-E43D-4E1FCB35A2EB}"/>
              </a:ext>
            </a:extLst>
          </p:cNvPr>
          <p:cNvSpPr txBox="1"/>
          <p:nvPr/>
        </p:nvSpPr>
        <p:spPr>
          <a:xfrm>
            <a:off x="354545" y="254101"/>
            <a:ext cx="8704788" cy="523220"/>
          </a:xfrm>
          <a:prstGeom prst="rect">
            <a:avLst/>
          </a:prstGeom>
          <a:noFill/>
        </p:spPr>
        <p:txBody>
          <a:bodyPr wrap="square" rtlCol="0">
            <a:spAutoFit/>
          </a:bodyPr>
          <a:lstStyle/>
          <a:p>
            <a:r>
              <a:rPr lang="en-BZ" sz="2800" b="1" dirty="0">
                <a:solidFill>
                  <a:schemeClr val="bg2"/>
                </a:solidFill>
              </a:rPr>
              <a:t>Some original written recomm</a:t>
            </a:r>
            <a:endParaRPr lang="en-BZ" sz="2800" b="1" dirty="0">
              <a:solidFill>
                <a:schemeClr val="bg2"/>
              </a:solidFill>
            </a:endParaRPr>
          </a:p>
        </p:txBody>
      </p:sp>
    </p:spTree>
    <p:extLst>
      <p:ext uri="{BB962C8B-B14F-4D97-AF65-F5344CB8AC3E}">
        <p14:creationId xmlns:p14="http://schemas.microsoft.com/office/powerpoint/2010/main" val="30636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rotWithShape="1">
          <a:blip r:embed="rId2" cstate="print">
            <a:alphaModFix amt="86000"/>
            <a:extLst>
              <a:ext uri="{28A0092B-C50C-407E-A947-70E740481C1C}">
                <a14:useLocalDpi xmlns:a14="http://schemas.microsoft.com/office/drawing/2010/main"/>
              </a:ext>
            </a:extLst>
          </a:blip>
          <a:srcRect l="14850" t="13797" r="13127" b="13294"/>
          <a:stretch/>
        </p:blipFill>
        <p:spPr>
          <a:xfrm>
            <a:off x="3027553" y="1898501"/>
            <a:ext cx="4823563" cy="4679083"/>
          </a:xfrm>
          <a:prstGeom prst="rect">
            <a:avLst/>
          </a:prstGeom>
        </p:spPr>
      </p:pic>
      <p:sp>
        <p:nvSpPr>
          <p:cNvPr id="19" name="Ellipse 18"/>
          <p:cNvSpPr>
            <a:spLocks noChangeAspect="1"/>
          </p:cNvSpPr>
          <p:nvPr/>
        </p:nvSpPr>
        <p:spPr>
          <a:xfrm>
            <a:off x="3181489" y="1902976"/>
            <a:ext cx="4555703" cy="4564927"/>
          </a:xfrm>
          <a:prstGeom prst="ellipse">
            <a:avLst/>
          </a:prstGeom>
          <a:solidFill>
            <a:srgbClr val="FF0000">
              <a:alpha val="32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6" name="ZoneTexte 55">
            <a:extLst>
              <a:ext uri="{FF2B5EF4-FFF2-40B4-BE49-F238E27FC236}">
                <a16:creationId xmlns:a16="http://schemas.microsoft.com/office/drawing/2014/main" xmlns="" id="{EEDA04A8-4758-2B73-E43D-4E1FCB35A2EB}"/>
              </a:ext>
            </a:extLst>
          </p:cNvPr>
          <p:cNvSpPr txBox="1"/>
          <p:nvPr/>
        </p:nvSpPr>
        <p:spPr>
          <a:xfrm>
            <a:off x="354545" y="254101"/>
            <a:ext cx="8704788" cy="523220"/>
          </a:xfrm>
          <a:prstGeom prst="rect">
            <a:avLst/>
          </a:prstGeom>
          <a:noFill/>
        </p:spPr>
        <p:txBody>
          <a:bodyPr wrap="square" rtlCol="0">
            <a:spAutoFit/>
          </a:bodyPr>
          <a:lstStyle/>
          <a:p>
            <a:r>
              <a:rPr lang="en-BZ" sz="2800" b="1" dirty="0">
                <a:solidFill>
                  <a:schemeClr val="bg2"/>
                </a:solidFill>
              </a:rPr>
              <a:t>Polar Ocean </a:t>
            </a:r>
            <a:r>
              <a:rPr lang="en-BZ" sz="2800" b="1" dirty="0" smtClean="0">
                <a:solidFill>
                  <a:schemeClr val="bg2"/>
                </a:solidFill>
              </a:rPr>
              <a:t>Summary</a:t>
            </a:r>
            <a:endParaRPr lang="en-BZ" sz="2800" b="1" dirty="0">
              <a:solidFill>
                <a:schemeClr val="bg2"/>
              </a:solidFill>
            </a:endParaRPr>
          </a:p>
        </p:txBody>
      </p:sp>
      <p:sp>
        <p:nvSpPr>
          <p:cNvPr id="6" name="ZoneTexte 5">
            <a:extLst>
              <a:ext uri="{FF2B5EF4-FFF2-40B4-BE49-F238E27FC236}">
                <a16:creationId xmlns:a16="http://schemas.microsoft.com/office/drawing/2014/main" xmlns="" id="{D937E8F0-9178-72A6-B072-17FE7CEDE1A4}"/>
              </a:ext>
            </a:extLst>
          </p:cNvPr>
          <p:cNvSpPr txBox="1"/>
          <p:nvPr/>
        </p:nvSpPr>
        <p:spPr>
          <a:xfrm>
            <a:off x="1223128" y="1202440"/>
            <a:ext cx="8808849" cy="369332"/>
          </a:xfrm>
          <a:prstGeom prst="rect">
            <a:avLst/>
          </a:prstGeom>
          <a:noFill/>
        </p:spPr>
        <p:txBody>
          <a:bodyPr wrap="square">
            <a:spAutoFit/>
          </a:bodyPr>
          <a:lstStyle/>
          <a:p>
            <a:pPr fontAlgn="base">
              <a:buClr>
                <a:schemeClr val="accent2"/>
              </a:buClr>
            </a:pPr>
            <a:r>
              <a:rPr lang="en-US" dirty="0">
                <a:solidFill>
                  <a:schemeClr val="tx2"/>
                </a:solidFill>
              </a:rPr>
              <a:t>Still poorly known oceans, covered by ice, far from </a:t>
            </a:r>
            <a:r>
              <a:rPr lang="en-US" dirty="0" smtClean="0">
                <a:solidFill>
                  <a:schemeClr val="tx2"/>
                </a:solidFill>
              </a:rPr>
              <a:t>the reference </a:t>
            </a:r>
            <a:r>
              <a:rPr lang="en-US" dirty="0" err="1">
                <a:solidFill>
                  <a:schemeClr val="tx2"/>
                </a:solidFill>
              </a:rPr>
              <a:t>altimetric</a:t>
            </a:r>
            <a:r>
              <a:rPr lang="en-US" dirty="0">
                <a:solidFill>
                  <a:schemeClr val="tx2"/>
                </a:solidFill>
              </a:rPr>
              <a:t> mission </a:t>
            </a:r>
            <a:r>
              <a:rPr lang="en-US" dirty="0" smtClean="0">
                <a:solidFill>
                  <a:schemeClr val="tx2"/>
                </a:solidFill>
              </a:rPr>
              <a:t>highways</a:t>
            </a:r>
            <a:endParaRPr lang="en-US" dirty="0">
              <a:solidFill>
                <a:schemeClr val="tx2"/>
              </a:solidFill>
            </a:endParaRPr>
          </a:p>
        </p:txBody>
      </p:sp>
      <p:sp>
        <p:nvSpPr>
          <p:cNvPr id="12" name="Ellipse 11"/>
          <p:cNvSpPr>
            <a:spLocks noChangeAspect="1"/>
          </p:cNvSpPr>
          <p:nvPr/>
        </p:nvSpPr>
        <p:spPr>
          <a:xfrm>
            <a:off x="4320414" y="3044208"/>
            <a:ext cx="2277854" cy="228246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Ellipse 12"/>
          <p:cNvSpPr>
            <a:spLocks noChangeAspect="1"/>
          </p:cNvSpPr>
          <p:nvPr/>
        </p:nvSpPr>
        <p:spPr>
          <a:xfrm>
            <a:off x="4647857" y="3372312"/>
            <a:ext cx="1622968" cy="1626255"/>
          </a:xfrm>
          <a:prstGeom prst="ellipse">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4" name="Ellipse 13"/>
          <p:cNvSpPr>
            <a:spLocks noChangeAspect="1"/>
          </p:cNvSpPr>
          <p:nvPr/>
        </p:nvSpPr>
        <p:spPr>
          <a:xfrm>
            <a:off x="5274265" y="3999990"/>
            <a:ext cx="370151" cy="370900"/>
          </a:xfrm>
          <a:prstGeom prst="ellipse">
            <a:avLst/>
          </a:prstGeom>
          <a:solidFill>
            <a:schemeClr val="accent6">
              <a:lumMod val="50000"/>
            </a:schemeClr>
          </a:solidFill>
          <a:ln w="28575" cmpd="sng">
            <a:solidFill>
              <a:srgbClr val="5482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 name="ZoneTexte 14"/>
          <p:cNvSpPr txBox="1"/>
          <p:nvPr/>
        </p:nvSpPr>
        <p:spPr>
          <a:xfrm>
            <a:off x="5301373" y="3704243"/>
            <a:ext cx="428322" cy="307777"/>
          </a:xfrm>
          <a:prstGeom prst="rect">
            <a:avLst/>
          </a:prstGeom>
          <a:noFill/>
        </p:spPr>
        <p:txBody>
          <a:bodyPr wrap="none" rtlCol="0">
            <a:spAutoFit/>
          </a:bodyPr>
          <a:lstStyle/>
          <a:p>
            <a:pPr algn="ctr"/>
            <a:r>
              <a:rPr lang="en-US" sz="1400" dirty="0">
                <a:solidFill>
                  <a:schemeClr val="accent6">
                    <a:lumMod val="50000"/>
                  </a:schemeClr>
                </a:solidFill>
              </a:rPr>
              <a:t>88</a:t>
            </a:r>
            <a:r>
              <a:rPr lang="en-US" sz="1400" dirty="0" smtClean="0">
                <a:solidFill>
                  <a:schemeClr val="accent6">
                    <a:lumMod val="50000"/>
                  </a:schemeClr>
                </a:solidFill>
              </a:rPr>
              <a:t>°</a:t>
            </a:r>
            <a:endParaRPr lang="en-US" sz="1400" dirty="0">
              <a:solidFill>
                <a:schemeClr val="accent6">
                  <a:lumMod val="50000"/>
                </a:schemeClr>
              </a:solidFill>
            </a:endParaRPr>
          </a:p>
        </p:txBody>
      </p:sp>
      <p:sp>
        <p:nvSpPr>
          <p:cNvPr id="17" name="ZoneTexte 16"/>
          <p:cNvSpPr txBox="1"/>
          <p:nvPr/>
        </p:nvSpPr>
        <p:spPr>
          <a:xfrm>
            <a:off x="8489469" y="2728860"/>
            <a:ext cx="633507" cy="307777"/>
          </a:xfrm>
          <a:prstGeom prst="rect">
            <a:avLst/>
          </a:prstGeom>
          <a:noFill/>
        </p:spPr>
        <p:txBody>
          <a:bodyPr wrap="none" rtlCol="0">
            <a:spAutoFit/>
          </a:bodyPr>
          <a:lstStyle/>
          <a:p>
            <a:pPr algn="ctr"/>
            <a:r>
              <a:rPr lang="en-US" sz="1400" dirty="0" smtClean="0"/>
              <a:t>SWOT</a:t>
            </a:r>
            <a:endParaRPr lang="en-US" sz="1400" dirty="0"/>
          </a:p>
        </p:txBody>
      </p:sp>
      <p:sp>
        <p:nvSpPr>
          <p:cNvPr id="18" name="ZoneTexte 17"/>
          <p:cNvSpPr txBox="1"/>
          <p:nvPr/>
        </p:nvSpPr>
        <p:spPr>
          <a:xfrm>
            <a:off x="5117920" y="3093873"/>
            <a:ext cx="617978" cy="338554"/>
          </a:xfrm>
          <a:prstGeom prst="rect">
            <a:avLst/>
          </a:prstGeom>
          <a:noFill/>
        </p:spPr>
        <p:txBody>
          <a:bodyPr wrap="none" rtlCol="0">
            <a:spAutoFit/>
          </a:bodyPr>
          <a:lstStyle/>
          <a:p>
            <a:pPr algn="ctr"/>
            <a:r>
              <a:rPr lang="en-US" sz="1600" dirty="0">
                <a:solidFill>
                  <a:schemeClr val="accent1">
                    <a:lumMod val="50000"/>
                  </a:schemeClr>
                </a:solidFill>
              </a:rPr>
              <a:t>81.5</a:t>
            </a:r>
            <a:r>
              <a:rPr lang="en-US" sz="1600" dirty="0" smtClean="0">
                <a:solidFill>
                  <a:schemeClr val="accent1">
                    <a:lumMod val="50000"/>
                  </a:schemeClr>
                </a:solidFill>
              </a:rPr>
              <a:t>°</a:t>
            </a:r>
            <a:r>
              <a:rPr lang="en-US" sz="1600" dirty="0">
                <a:solidFill>
                  <a:schemeClr val="accent1">
                    <a:lumMod val="50000"/>
                  </a:schemeClr>
                </a:solidFill>
              </a:rPr>
              <a:t> </a:t>
            </a:r>
            <a:r>
              <a:rPr lang="en-US" sz="1600" dirty="0" smtClean="0">
                <a:solidFill>
                  <a:schemeClr val="accent1">
                    <a:lumMod val="50000"/>
                  </a:schemeClr>
                </a:solidFill>
              </a:rPr>
              <a:t> </a:t>
            </a:r>
          </a:p>
        </p:txBody>
      </p:sp>
      <p:sp>
        <p:nvSpPr>
          <p:cNvPr id="20" name="ZoneTexte 19"/>
          <p:cNvSpPr txBox="1"/>
          <p:nvPr/>
        </p:nvSpPr>
        <p:spPr>
          <a:xfrm>
            <a:off x="8364257" y="1693258"/>
            <a:ext cx="3181501" cy="830997"/>
          </a:xfrm>
          <a:prstGeom prst="rect">
            <a:avLst/>
          </a:prstGeom>
          <a:noFill/>
        </p:spPr>
        <p:txBody>
          <a:bodyPr wrap="square" rtlCol="0">
            <a:spAutoFit/>
          </a:bodyPr>
          <a:lstStyle/>
          <a:p>
            <a:r>
              <a:rPr lang="en-US" sz="1600" dirty="0" smtClean="0">
                <a:solidFill>
                  <a:srgbClr val="F14E2D"/>
                </a:solidFill>
              </a:rPr>
              <a:t>66° of latitude: Highest latitude reached by the reference </a:t>
            </a:r>
            <a:r>
              <a:rPr lang="en-US" sz="1600" dirty="0" err="1" smtClean="0">
                <a:solidFill>
                  <a:srgbClr val="F14E2D"/>
                </a:solidFill>
              </a:rPr>
              <a:t>altimetric</a:t>
            </a:r>
            <a:r>
              <a:rPr lang="en-US" sz="1600" dirty="0" smtClean="0">
                <a:solidFill>
                  <a:srgbClr val="F14E2D"/>
                </a:solidFill>
              </a:rPr>
              <a:t> missions (TP, </a:t>
            </a:r>
            <a:r>
              <a:rPr lang="en-US" sz="1600" dirty="0" err="1" smtClean="0">
                <a:solidFill>
                  <a:srgbClr val="F14E2D"/>
                </a:solidFill>
              </a:rPr>
              <a:t>Jasons</a:t>
            </a:r>
            <a:r>
              <a:rPr lang="en-US" sz="1600" dirty="0" smtClean="0">
                <a:solidFill>
                  <a:srgbClr val="F14E2D"/>
                </a:solidFill>
              </a:rPr>
              <a:t>, S6)</a:t>
            </a:r>
            <a:endParaRPr lang="en-US" sz="1600" dirty="0">
              <a:solidFill>
                <a:srgbClr val="F14E2D"/>
              </a:solidFill>
            </a:endParaRPr>
          </a:p>
        </p:txBody>
      </p:sp>
      <p:sp>
        <p:nvSpPr>
          <p:cNvPr id="24" name="Forme libre 23"/>
          <p:cNvSpPr/>
          <p:nvPr/>
        </p:nvSpPr>
        <p:spPr>
          <a:xfrm>
            <a:off x="7055741" y="1991333"/>
            <a:ext cx="1270034" cy="497238"/>
          </a:xfrm>
          <a:custGeom>
            <a:avLst/>
            <a:gdLst>
              <a:gd name="connsiteX0" fmla="*/ 859518 w 859518"/>
              <a:gd name="connsiteY0" fmla="*/ 54423 h 285321"/>
              <a:gd name="connsiteX1" fmla="*/ 307887 w 859518"/>
              <a:gd name="connsiteY1" fmla="*/ 15940 h 285321"/>
              <a:gd name="connsiteX2" fmla="*/ 0 w 859518"/>
              <a:gd name="connsiteY2" fmla="*/ 285321 h 285321"/>
              <a:gd name="connsiteX0" fmla="*/ 859518 w 859518"/>
              <a:gd name="connsiteY0" fmla="*/ 14877 h 245775"/>
              <a:gd name="connsiteX1" fmla="*/ 307887 w 859518"/>
              <a:gd name="connsiteY1" fmla="*/ 58820 h 245775"/>
              <a:gd name="connsiteX2" fmla="*/ 0 w 859518"/>
              <a:gd name="connsiteY2" fmla="*/ 245775 h 245775"/>
            </a:gdLst>
            <a:ahLst/>
            <a:cxnLst>
              <a:cxn ang="0">
                <a:pos x="connsiteX0" y="connsiteY0"/>
              </a:cxn>
              <a:cxn ang="0">
                <a:pos x="connsiteX1" y="connsiteY1"/>
              </a:cxn>
              <a:cxn ang="0">
                <a:pos x="connsiteX2" y="connsiteY2"/>
              </a:cxn>
            </a:cxnLst>
            <a:rect l="l" t="t" r="r" b="b"/>
            <a:pathLst>
              <a:path w="859518" h="245775">
                <a:moveTo>
                  <a:pt x="859518" y="14877"/>
                </a:moveTo>
                <a:cubicBezTo>
                  <a:pt x="655329" y="-23606"/>
                  <a:pt x="451140" y="20337"/>
                  <a:pt x="307887" y="58820"/>
                </a:cubicBezTo>
                <a:cubicBezTo>
                  <a:pt x="164634" y="97303"/>
                  <a:pt x="0" y="245775"/>
                  <a:pt x="0" y="245775"/>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ectangle 24"/>
          <p:cNvSpPr/>
          <p:nvPr/>
        </p:nvSpPr>
        <p:spPr>
          <a:xfrm>
            <a:off x="4526214" y="2949297"/>
            <a:ext cx="462186" cy="338554"/>
          </a:xfrm>
          <a:prstGeom prst="rect">
            <a:avLst/>
          </a:prstGeom>
        </p:spPr>
        <p:txBody>
          <a:bodyPr wrap="none">
            <a:spAutoFit/>
          </a:bodyPr>
          <a:lstStyle/>
          <a:p>
            <a:r>
              <a:rPr lang="en-US" sz="1600" dirty="0">
                <a:solidFill>
                  <a:prstClr val="black"/>
                </a:solidFill>
              </a:rPr>
              <a:t>78° </a:t>
            </a:r>
            <a:endParaRPr lang="en-US" sz="2000" dirty="0"/>
          </a:p>
        </p:txBody>
      </p:sp>
      <p:sp>
        <p:nvSpPr>
          <p:cNvPr id="26" name="Rectangle 25"/>
          <p:cNvSpPr/>
          <p:nvPr/>
        </p:nvSpPr>
        <p:spPr>
          <a:xfrm>
            <a:off x="8288105" y="3167368"/>
            <a:ext cx="978152" cy="369332"/>
          </a:xfrm>
          <a:prstGeom prst="rect">
            <a:avLst/>
          </a:prstGeom>
        </p:spPr>
        <p:txBody>
          <a:bodyPr wrap="none">
            <a:spAutoFit/>
          </a:bodyPr>
          <a:lstStyle/>
          <a:p>
            <a:pPr algn="ctr"/>
            <a:r>
              <a:rPr lang="en-US" dirty="0">
                <a:solidFill>
                  <a:schemeClr val="accent1"/>
                </a:solidFill>
              </a:rPr>
              <a:t>Saral, S3</a:t>
            </a:r>
            <a:endParaRPr lang="en-US" dirty="0">
              <a:solidFill>
                <a:schemeClr val="accent1"/>
              </a:solidFill>
            </a:endParaRPr>
          </a:p>
        </p:txBody>
      </p:sp>
      <p:sp>
        <p:nvSpPr>
          <p:cNvPr id="27" name="Forme libre 26"/>
          <p:cNvSpPr/>
          <p:nvPr/>
        </p:nvSpPr>
        <p:spPr>
          <a:xfrm flipH="1">
            <a:off x="6362993" y="2873396"/>
            <a:ext cx="2001264" cy="538763"/>
          </a:xfrm>
          <a:custGeom>
            <a:avLst/>
            <a:gdLst>
              <a:gd name="connsiteX0" fmla="*/ 0 w 2001264"/>
              <a:gd name="connsiteY0" fmla="*/ 0 h 538763"/>
              <a:gd name="connsiteX1" fmla="*/ 1500948 w 2001264"/>
              <a:gd name="connsiteY1" fmla="*/ 282209 h 538763"/>
              <a:gd name="connsiteX2" fmla="*/ 2001264 w 2001264"/>
              <a:gd name="connsiteY2" fmla="*/ 538763 h 538763"/>
            </a:gdLst>
            <a:ahLst/>
            <a:cxnLst>
              <a:cxn ang="0">
                <a:pos x="connsiteX0" y="connsiteY0"/>
              </a:cxn>
              <a:cxn ang="0">
                <a:pos x="connsiteX1" y="connsiteY1"/>
              </a:cxn>
              <a:cxn ang="0">
                <a:pos x="connsiteX2" y="connsiteY2"/>
              </a:cxn>
            </a:cxnLst>
            <a:rect l="l" t="t" r="r" b="b"/>
            <a:pathLst>
              <a:path w="2001264" h="538763">
                <a:moveTo>
                  <a:pt x="0" y="0"/>
                </a:moveTo>
                <a:cubicBezTo>
                  <a:pt x="583702" y="96207"/>
                  <a:pt x="1167404" y="192415"/>
                  <a:pt x="1500948" y="282209"/>
                </a:cubicBezTo>
                <a:cubicBezTo>
                  <a:pt x="1834492" y="372003"/>
                  <a:pt x="2001264" y="538763"/>
                  <a:pt x="2001264" y="538763"/>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orme libre 28"/>
          <p:cNvSpPr/>
          <p:nvPr/>
        </p:nvSpPr>
        <p:spPr>
          <a:xfrm flipH="1">
            <a:off x="6258821" y="3333660"/>
            <a:ext cx="2001264" cy="538763"/>
          </a:xfrm>
          <a:custGeom>
            <a:avLst/>
            <a:gdLst>
              <a:gd name="connsiteX0" fmla="*/ 0 w 2001264"/>
              <a:gd name="connsiteY0" fmla="*/ 0 h 538763"/>
              <a:gd name="connsiteX1" fmla="*/ 1500948 w 2001264"/>
              <a:gd name="connsiteY1" fmla="*/ 282209 h 538763"/>
              <a:gd name="connsiteX2" fmla="*/ 2001264 w 2001264"/>
              <a:gd name="connsiteY2" fmla="*/ 538763 h 538763"/>
            </a:gdLst>
            <a:ahLst/>
            <a:cxnLst>
              <a:cxn ang="0">
                <a:pos x="connsiteX0" y="connsiteY0"/>
              </a:cxn>
              <a:cxn ang="0">
                <a:pos x="connsiteX1" y="connsiteY1"/>
              </a:cxn>
              <a:cxn ang="0">
                <a:pos x="connsiteX2" y="connsiteY2"/>
              </a:cxn>
            </a:cxnLst>
            <a:rect l="l" t="t" r="r" b="b"/>
            <a:pathLst>
              <a:path w="2001264" h="538763">
                <a:moveTo>
                  <a:pt x="0" y="0"/>
                </a:moveTo>
                <a:cubicBezTo>
                  <a:pt x="583702" y="96207"/>
                  <a:pt x="1167404" y="192415"/>
                  <a:pt x="1500948" y="282209"/>
                </a:cubicBezTo>
                <a:cubicBezTo>
                  <a:pt x="1834492" y="372003"/>
                  <a:pt x="2001264" y="538763"/>
                  <a:pt x="2001264" y="538763"/>
                </a:cubicBezTo>
              </a:path>
            </a:pathLst>
          </a:custGeom>
          <a:ln>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ZoneTexte 27"/>
          <p:cNvSpPr txBox="1"/>
          <p:nvPr/>
        </p:nvSpPr>
        <p:spPr>
          <a:xfrm>
            <a:off x="8150364" y="4066375"/>
            <a:ext cx="921797" cy="369332"/>
          </a:xfrm>
          <a:prstGeom prst="rect">
            <a:avLst/>
          </a:prstGeom>
          <a:noFill/>
        </p:spPr>
        <p:txBody>
          <a:bodyPr wrap="none" rtlCol="0">
            <a:spAutoFit/>
          </a:bodyPr>
          <a:lstStyle/>
          <a:p>
            <a:r>
              <a:rPr lang="en-US" dirty="0" smtClean="0">
                <a:solidFill>
                  <a:schemeClr val="accent6">
                    <a:lumMod val="50000"/>
                  </a:schemeClr>
                </a:solidFill>
              </a:rPr>
              <a:t>CS2</a:t>
            </a:r>
            <a:r>
              <a:rPr lang="en-US" dirty="0">
                <a:solidFill>
                  <a:schemeClr val="accent6">
                    <a:lumMod val="50000"/>
                  </a:schemeClr>
                </a:solidFill>
              </a:rPr>
              <a:t>, </a:t>
            </a:r>
            <a:r>
              <a:rPr lang="en-US" dirty="0" smtClean="0">
                <a:solidFill>
                  <a:schemeClr val="accent6">
                    <a:lumMod val="50000"/>
                  </a:schemeClr>
                </a:solidFill>
              </a:rPr>
              <a:t>IS2</a:t>
            </a:r>
            <a:endParaRPr lang="en-US" dirty="0">
              <a:solidFill>
                <a:schemeClr val="accent6">
                  <a:lumMod val="50000"/>
                </a:schemeClr>
              </a:solidFill>
            </a:endParaRPr>
          </a:p>
        </p:txBody>
      </p:sp>
      <p:cxnSp>
        <p:nvCxnSpPr>
          <p:cNvPr id="31" name="Connecteur droit avec flèche 30"/>
          <p:cNvCxnSpPr>
            <a:stCxn id="28" idx="1"/>
          </p:cNvCxnSpPr>
          <p:nvPr/>
        </p:nvCxnSpPr>
        <p:spPr>
          <a:xfrm flipH="1" flipV="1">
            <a:off x="5747222" y="4181825"/>
            <a:ext cx="2403142" cy="6921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449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xmlns="" id="{EEDA04A8-4758-2B73-E43D-4E1FCB35A2EB}"/>
              </a:ext>
            </a:extLst>
          </p:cNvPr>
          <p:cNvSpPr txBox="1"/>
          <p:nvPr/>
        </p:nvSpPr>
        <p:spPr>
          <a:xfrm>
            <a:off x="354545" y="254101"/>
            <a:ext cx="8704788" cy="523220"/>
          </a:xfrm>
          <a:prstGeom prst="rect">
            <a:avLst/>
          </a:prstGeom>
          <a:noFill/>
        </p:spPr>
        <p:txBody>
          <a:bodyPr wrap="square" rtlCol="0">
            <a:spAutoFit/>
          </a:bodyPr>
          <a:lstStyle/>
          <a:p>
            <a:r>
              <a:rPr lang="en-BZ" sz="2800" b="1" dirty="0">
                <a:solidFill>
                  <a:schemeClr val="bg2"/>
                </a:solidFill>
              </a:rPr>
              <a:t>Polar Ocean </a:t>
            </a:r>
            <a:r>
              <a:rPr lang="en-BZ" sz="2800" b="1" dirty="0" smtClean="0">
                <a:solidFill>
                  <a:schemeClr val="bg2"/>
                </a:solidFill>
              </a:rPr>
              <a:t>Summary</a:t>
            </a:r>
            <a:endParaRPr lang="en-BZ" sz="2800" b="1" dirty="0">
              <a:solidFill>
                <a:schemeClr val="bg2"/>
              </a:solidFill>
            </a:endParaRPr>
          </a:p>
        </p:txBody>
      </p:sp>
      <p:sp>
        <p:nvSpPr>
          <p:cNvPr id="6" name="ZoneTexte 5">
            <a:extLst>
              <a:ext uri="{FF2B5EF4-FFF2-40B4-BE49-F238E27FC236}">
                <a16:creationId xmlns:a16="http://schemas.microsoft.com/office/drawing/2014/main" xmlns="" id="{D937E8F0-9178-72A6-B072-17FE7CEDE1A4}"/>
              </a:ext>
            </a:extLst>
          </p:cNvPr>
          <p:cNvSpPr txBox="1"/>
          <p:nvPr/>
        </p:nvSpPr>
        <p:spPr>
          <a:xfrm>
            <a:off x="838273" y="1279408"/>
            <a:ext cx="12054890" cy="5016758"/>
          </a:xfrm>
          <a:prstGeom prst="rect">
            <a:avLst/>
          </a:prstGeom>
          <a:noFill/>
        </p:spPr>
        <p:txBody>
          <a:bodyPr wrap="square">
            <a:spAutoFit/>
          </a:bodyPr>
          <a:lstStyle/>
          <a:p>
            <a:pPr marL="342900" indent="-342900" fontAlgn="base">
              <a:buClr>
                <a:schemeClr val="accent2"/>
              </a:buClr>
              <a:buFont typeface="Arial"/>
              <a:buChar char="•"/>
            </a:pPr>
            <a:r>
              <a:rPr lang="en-US" sz="2000" dirty="0" smtClean="0">
                <a:solidFill>
                  <a:schemeClr val="tx2"/>
                </a:solidFill>
              </a:rPr>
              <a:t>2 sessions</a:t>
            </a:r>
          </a:p>
          <a:p>
            <a:pPr marL="285750" indent="-285750" fontAlgn="base">
              <a:buClr>
                <a:schemeClr val="accent2"/>
              </a:buClr>
              <a:buFont typeface="Arial"/>
              <a:buChar char="•"/>
            </a:pPr>
            <a:r>
              <a:rPr lang="en-US" sz="2000" dirty="0" smtClean="0">
                <a:solidFill>
                  <a:schemeClr val="tx2"/>
                </a:solidFill>
              </a:rPr>
              <a:t>12 presentations</a:t>
            </a:r>
          </a:p>
          <a:p>
            <a:pPr marL="285750" indent="-285750" fontAlgn="base">
              <a:buClr>
                <a:schemeClr val="accent2"/>
              </a:buClr>
              <a:buFont typeface="Arial"/>
              <a:buChar char="•"/>
            </a:pPr>
            <a:r>
              <a:rPr lang="en-US" sz="2000" dirty="0" smtClean="0">
                <a:solidFill>
                  <a:schemeClr val="tx2"/>
                </a:solidFill>
              </a:rPr>
              <a:t>10 posters</a:t>
            </a:r>
          </a:p>
          <a:p>
            <a:pPr fontAlgn="base">
              <a:buClr>
                <a:schemeClr val="accent2"/>
              </a:buClr>
            </a:pPr>
            <a:endParaRPr lang="en-US" sz="2000" dirty="0" smtClean="0">
              <a:solidFill>
                <a:schemeClr val="tx2"/>
              </a:solidFill>
            </a:endParaRPr>
          </a:p>
          <a:p>
            <a:pPr fontAlgn="base">
              <a:buClr>
                <a:schemeClr val="accent2"/>
              </a:buClr>
            </a:pPr>
            <a:r>
              <a:rPr lang="en-US" sz="2000" b="1" dirty="0" smtClean="0">
                <a:solidFill>
                  <a:schemeClr val="tx2"/>
                </a:solidFill>
              </a:rPr>
              <a:t>Main covered </a:t>
            </a:r>
            <a:r>
              <a:rPr lang="en-US" sz="2000" b="1" dirty="0" err="1" smtClean="0">
                <a:solidFill>
                  <a:schemeClr val="tx2"/>
                </a:solidFill>
              </a:rPr>
              <a:t>thematics</a:t>
            </a:r>
            <a:endParaRPr lang="en-US" sz="2000" b="1" dirty="0">
              <a:solidFill>
                <a:schemeClr val="tx2"/>
              </a:solidFill>
            </a:endParaRPr>
          </a:p>
          <a:p>
            <a:pPr marL="285750" indent="-285750" fontAlgn="base">
              <a:buClr>
                <a:schemeClr val="accent2"/>
              </a:buClr>
              <a:buFont typeface="Arial"/>
              <a:buChar char="•"/>
            </a:pPr>
            <a:r>
              <a:rPr lang="en-US" sz="2000" dirty="0" smtClean="0">
                <a:solidFill>
                  <a:schemeClr val="tx2"/>
                </a:solidFill>
              </a:rPr>
              <a:t>‘Classical’ ocean studies in non-classical oceans:</a:t>
            </a:r>
          </a:p>
          <a:p>
            <a:pPr marL="742950" lvl="1" indent="-285750" fontAlgn="base">
              <a:buClr>
                <a:schemeClr val="accent2"/>
              </a:buClr>
              <a:buFont typeface="Arial"/>
              <a:buChar char="•"/>
            </a:pPr>
            <a:r>
              <a:rPr lang="en-US" sz="2000" dirty="0" smtClean="0">
                <a:solidFill>
                  <a:schemeClr val="tx2"/>
                </a:solidFill>
              </a:rPr>
              <a:t>SLA (2), MSS(1), tides(1)</a:t>
            </a:r>
          </a:p>
          <a:p>
            <a:pPr marL="285750" indent="-285750" fontAlgn="base">
              <a:buClr>
                <a:schemeClr val="accent2"/>
              </a:buClr>
              <a:buFont typeface="Arial"/>
              <a:buChar char="•"/>
            </a:pPr>
            <a:r>
              <a:rPr lang="en-US" sz="2000" dirty="0">
                <a:solidFill>
                  <a:schemeClr val="tx2"/>
                </a:solidFill>
              </a:rPr>
              <a:t>Marginal Ice Zone and Waves (2</a:t>
            </a:r>
            <a:r>
              <a:rPr lang="en-US" sz="2000" dirty="0" smtClean="0">
                <a:solidFill>
                  <a:schemeClr val="tx2"/>
                </a:solidFill>
              </a:rPr>
              <a:t>)</a:t>
            </a:r>
            <a:endParaRPr lang="en-US" sz="2000" dirty="0">
              <a:solidFill>
                <a:schemeClr val="tx2"/>
              </a:solidFill>
            </a:endParaRPr>
          </a:p>
          <a:p>
            <a:pPr marL="285750" indent="-285750" fontAlgn="base">
              <a:buClr>
                <a:schemeClr val="accent2"/>
              </a:buClr>
              <a:buFont typeface="Arial"/>
              <a:buChar char="•"/>
            </a:pPr>
            <a:r>
              <a:rPr lang="en-US" sz="2000" dirty="0" smtClean="0">
                <a:solidFill>
                  <a:schemeClr val="tx2"/>
                </a:solidFill>
              </a:rPr>
              <a:t>Sea Ice thickness measurements (3)</a:t>
            </a:r>
          </a:p>
          <a:p>
            <a:pPr marL="285750" indent="-285750" fontAlgn="base">
              <a:buClr>
                <a:schemeClr val="accent2"/>
              </a:buClr>
              <a:buFont typeface="Arial"/>
              <a:buChar char="•"/>
            </a:pPr>
            <a:r>
              <a:rPr lang="en-US" sz="2000" dirty="0" err="1" smtClean="0">
                <a:solidFill>
                  <a:schemeClr val="tx2"/>
                </a:solidFill>
              </a:rPr>
              <a:t>Altimetric</a:t>
            </a:r>
            <a:r>
              <a:rPr lang="en-US" sz="2000" dirty="0" smtClean="0">
                <a:solidFill>
                  <a:schemeClr val="tx2"/>
                </a:solidFill>
              </a:rPr>
              <a:t> freeboard assimilation into models (1)</a:t>
            </a:r>
          </a:p>
          <a:p>
            <a:pPr marL="285750" indent="-285750" fontAlgn="base">
              <a:buClr>
                <a:schemeClr val="accent2"/>
              </a:buClr>
              <a:buFont typeface="Arial"/>
              <a:buChar char="•"/>
            </a:pPr>
            <a:r>
              <a:rPr lang="en-US" sz="2000" dirty="0" smtClean="0">
                <a:solidFill>
                  <a:schemeClr val="tx2"/>
                </a:solidFill>
              </a:rPr>
              <a:t>Sea Ice Thickness Uncertainties (2)</a:t>
            </a:r>
          </a:p>
          <a:p>
            <a:pPr marL="285750" indent="-285750" fontAlgn="base">
              <a:buClr>
                <a:schemeClr val="accent2"/>
              </a:buClr>
              <a:buFont typeface="Arial"/>
              <a:buChar char="•"/>
            </a:pPr>
            <a:r>
              <a:rPr lang="en-US" sz="2000" dirty="0" smtClean="0">
                <a:solidFill>
                  <a:schemeClr val="tx2"/>
                </a:solidFill>
              </a:rPr>
              <a:t>Snow Depth (2)</a:t>
            </a:r>
          </a:p>
          <a:p>
            <a:pPr marL="285750" indent="-285750" fontAlgn="base">
              <a:buClr>
                <a:schemeClr val="accent2"/>
              </a:buClr>
              <a:buFont typeface="Arial"/>
              <a:buChar char="•"/>
            </a:pPr>
            <a:r>
              <a:rPr lang="en-US" sz="2000" dirty="0" smtClean="0">
                <a:solidFill>
                  <a:schemeClr val="tx2"/>
                </a:solidFill>
              </a:rPr>
              <a:t>Icebergs (3)</a:t>
            </a:r>
          </a:p>
          <a:p>
            <a:pPr marL="285750" indent="-285750" fontAlgn="base">
              <a:buClr>
                <a:schemeClr val="accent2"/>
              </a:buClr>
              <a:buFont typeface="Arial"/>
              <a:buChar char="•"/>
            </a:pPr>
            <a:r>
              <a:rPr lang="en-US" sz="2000" dirty="0" smtClean="0">
                <a:solidFill>
                  <a:schemeClr val="tx2"/>
                </a:solidFill>
              </a:rPr>
              <a:t>Fresh water fluxes (1)</a:t>
            </a:r>
          </a:p>
          <a:p>
            <a:pPr marL="285750" indent="-285750" fontAlgn="base">
              <a:buClr>
                <a:schemeClr val="accent2"/>
              </a:buClr>
              <a:buFont typeface="Arial"/>
              <a:buChar char="•"/>
            </a:pPr>
            <a:r>
              <a:rPr lang="en-US" sz="2000" dirty="0">
                <a:solidFill>
                  <a:schemeClr val="tx2"/>
                </a:solidFill>
              </a:rPr>
              <a:t>SWOT (2</a:t>
            </a:r>
            <a:r>
              <a:rPr lang="en-US" sz="2000" dirty="0" smtClean="0">
                <a:solidFill>
                  <a:schemeClr val="tx2"/>
                </a:solidFill>
              </a:rPr>
              <a:t>)</a:t>
            </a:r>
          </a:p>
          <a:p>
            <a:pPr marL="285750" indent="-285750" fontAlgn="base">
              <a:buClr>
                <a:schemeClr val="accent2"/>
              </a:buClr>
              <a:buFont typeface="Arial"/>
              <a:buChar char="•"/>
            </a:pPr>
            <a:r>
              <a:rPr lang="en-US" sz="2000" dirty="0" smtClean="0">
                <a:solidFill>
                  <a:schemeClr val="tx2"/>
                </a:solidFill>
              </a:rPr>
              <a:t>SAR processing for SLA continuity between open/ice covered ocean using Magic Window (1)</a:t>
            </a:r>
            <a:endParaRPr lang="en-US" sz="2000" dirty="0">
              <a:solidFill>
                <a:schemeClr val="tx2"/>
              </a:solidFill>
            </a:endParaRPr>
          </a:p>
        </p:txBody>
      </p:sp>
    </p:spTree>
    <p:extLst>
      <p:ext uri="{BB962C8B-B14F-4D97-AF65-F5344CB8AC3E}">
        <p14:creationId xmlns:p14="http://schemas.microsoft.com/office/powerpoint/2010/main" val="3993401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xmlns="" id="{EEDA04A8-4758-2B73-E43D-4E1FCB35A2EB}"/>
              </a:ext>
            </a:extLst>
          </p:cNvPr>
          <p:cNvSpPr txBox="1"/>
          <p:nvPr/>
        </p:nvSpPr>
        <p:spPr>
          <a:xfrm>
            <a:off x="354545" y="254101"/>
            <a:ext cx="8704788" cy="523220"/>
          </a:xfrm>
          <a:prstGeom prst="rect">
            <a:avLst/>
          </a:prstGeom>
          <a:noFill/>
        </p:spPr>
        <p:txBody>
          <a:bodyPr wrap="square" rtlCol="0">
            <a:spAutoFit/>
          </a:bodyPr>
          <a:lstStyle/>
          <a:p>
            <a:r>
              <a:rPr lang="en-BZ" sz="2800" b="1" dirty="0">
                <a:solidFill>
                  <a:schemeClr val="bg2"/>
                </a:solidFill>
              </a:rPr>
              <a:t>Polar Ocean Recommendations</a:t>
            </a:r>
            <a:endParaRPr lang="en-BZ" sz="2800" b="1" dirty="0">
              <a:solidFill>
                <a:schemeClr val="bg2"/>
              </a:solidFill>
            </a:endParaRPr>
          </a:p>
        </p:txBody>
      </p:sp>
      <p:sp>
        <p:nvSpPr>
          <p:cNvPr id="6" name="ZoneTexte 5">
            <a:extLst>
              <a:ext uri="{FF2B5EF4-FFF2-40B4-BE49-F238E27FC236}">
                <a16:creationId xmlns:a16="http://schemas.microsoft.com/office/drawing/2014/main" xmlns="" id="{D937E8F0-9178-72A6-B072-17FE7CEDE1A4}"/>
              </a:ext>
            </a:extLst>
          </p:cNvPr>
          <p:cNvSpPr txBox="1"/>
          <p:nvPr/>
        </p:nvSpPr>
        <p:spPr>
          <a:xfrm>
            <a:off x="68555" y="1061336"/>
            <a:ext cx="12054890" cy="5747727"/>
          </a:xfrm>
          <a:prstGeom prst="rect">
            <a:avLst/>
          </a:prstGeom>
          <a:noFill/>
        </p:spPr>
        <p:txBody>
          <a:bodyPr wrap="square">
            <a:spAutoFit/>
          </a:bodyPr>
          <a:lstStyle/>
          <a:p>
            <a:pPr marL="285750" indent="-285750" fontAlgn="base">
              <a:buClr>
                <a:schemeClr val="accent2"/>
              </a:buClr>
              <a:buFont typeface="Wingdings" charset="2"/>
              <a:buChar char="ü"/>
            </a:pPr>
            <a:r>
              <a:rPr lang="en-US" sz="1750" b="1" dirty="0" smtClean="0">
                <a:solidFill>
                  <a:schemeClr val="tx2"/>
                </a:solidFill>
              </a:rPr>
              <a:t>MISSIONS: Maintain </a:t>
            </a:r>
            <a:r>
              <a:rPr lang="en-US" sz="1750" b="1" dirty="0">
                <a:solidFill>
                  <a:schemeClr val="tx2"/>
                </a:solidFill>
              </a:rPr>
              <a:t>long-term polar altimeters </a:t>
            </a:r>
            <a:r>
              <a:rPr lang="en-US" sz="1750" b="1" dirty="0" smtClean="0">
                <a:solidFill>
                  <a:schemeClr val="tx2"/>
                </a:solidFill>
              </a:rPr>
              <a:t>coverage without gaps and increase coverage density:</a:t>
            </a:r>
          </a:p>
          <a:p>
            <a:pPr marL="742950" lvl="1" indent="-285750" fontAlgn="base">
              <a:buClr>
                <a:schemeClr val="accent2"/>
              </a:buClr>
              <a:buFont typeface="Wingdings" charset="2"/>
              <a:buChar char="ü"/>
            </a:pPr>
            <a:r>
              <a:rPr lang="en-US" sz="1750" dirty="0" smtClean="0">
                <a:solidFill>
                  <a:schemeClr val="tx2"/>
                </a:solidFill>
              </a:rPr>
              <a:t>Launch CRISTAL as soon as possible</a:t>
            </a:r>
          </a:p>
          <a:p>
            <a:pPr marL="742950" lvl="1" indent="-285750" fontAlgn="base">
              <a:buClr>
                <a:schemeClr val="accent2"/>
              </a:buClr>
              <a:buFont typeface="Wingdings" charset="2"/>
              <a:buChar char="ü"/>
            </a:pPr>
            <a:r>
              <a:rPr lang="en-US" sz="1750" dirty="0" smtClean="0">
                <a:solidFill>
                  <a:schemeClr val="tx2"/>
                </a:solidFill>
              </a:rPr>
              <a:t>Maintain CryoSat-2 at least one year after CRISTAL launch for calibration</a:t>
            </a:r>
          </a:p>
          <a:p>
            <a:pPr marL="742950" lvl="1" indent="-285750" fontAlgn="base">
              <a:buClr>
                <a:schemeClr val="accent2"/>
              </a:buClr>
              <a:buFont typeface="Wingdings" charset="2"/>
              <a:buChar char="ü"/>
            </a:pPr>
            <a:r>
              <a:rPr lang="en-US" sz="1750" dirty="0" smtClean="0">
                <a:solidFill>
                  <a:schemeClr val="tx2"/>
                </a:solidFill>
              </a:rPr>
              <a:t>Maintain S3A altimeter after S3C launch</a:t>
            </a:r>
          </a:p>
          <a:p>
            <a:pPr marL="742950" lvl="1" indent="-285750" fontAlgn="base">
              <a:buClr>
                <a:schemeClr val="accent2"/>
              </a:buClr>
              <a:buFont typeface="Wingdings" charset="2"/>
              <a:buChar char="ü"/>
            </a:pPr>
            <a:r>
              <a:rPr lang="en-US" sz="1750" dirty="0" smtClean="0">
                <a:solidFill>
                  <a:schemeClr val="tx2"/>
                </a:solidFill>
              </a:rPr>
              <a:t>Maintain IceSat-2</a:t>
            </a:r>
          </a:p>
          <a:p>
            <a:pPr lvl="1" fontAlgn="base">
              <a:buClr>
                <a:schemeClr val="accent2"/>
              </a:buClr>
            </a:pPr>
            <a:endParaRPr lang="en-US" sz="1750" dirty="0" smtClean="0">
              <a:solidFill>
                <a:schemeClr val="tx2"/>
              </a:solidFill>
            </a:endParaRPr>
          </a:p>
          <a:p>
            <a:pPr marL="285750" indent="-285750" fontAlgn="base">
              <a:buClr>
                <a:schemeClr val="accent2"/>
              </a:buClr>
              <a:buFont typeface="Wingdings" charset="2"/>
              <a:buChar char="ü"/>
            </a:pPr>
            <a:r>
              <a:rPr lang="en-US" sz="1750" b="1" dirty="0" smtClean="0">
                <a:solidFill>
                  <a:schemeClr val="tx2"/>
                </a:solidFill>
              </a:rPr>
              <a:t>Sea Level</a:t>
            </a:r>
            <a:r>
              <a:rPr lang="en-US" sz="1750" dirty="0" smtClean="0">
                <a:solidFill>
                  <a:schemeClr val="tx2"/>
                </a:solidFill>
              </a:rPr>
              <a:t>:</a:t>
            </a:r>
          </a:p>
          <a:p>
            <a:pPr marL="742950" lvl="1" indent="-285750" fontAlgn="base">
              <a:buClr>
                <a:schemeClr val="accent2"/>
              </a:buClr>
              <a:buFont typeface="Wingdings" charset="2"/>
              <a:buChar char="ü"/>
            </a:pPr>
            <a:r>
              <a:rPr lang="en-US" sz="1750" dirty="0">
                <a:solidFill>
                  <a:schemeClr val="tx2"/>
                </a:solidFill>
              </a:rPr>
              <a:t>Need for consistency between open and ice covered oceans (</a:t>
            </a:r>
            <a:r>
              <a:rPr lang="en-US" sz="1750" dirty="0" err="1">
                <a:solidFill>
                  <a:schemeClr val="tx2"/>
                </a:solidFill>
              </a:rPr>
              <a:t>eg</a:t>
            </a:r>
            <a:r>
              <a:rPr lang="en-US" sz="1750" dirty="0">
                <a:solidFill>
                  <a:schemeClr val="tx2"/>
                </a:solidFill>
              </a:rPr>
              <a:t>, Magic Window everywhere if any).</a:t>
            </a:r>
          </a:p>
          <a:p>
            <a:pPr marL="742950" lvl="1" indent="-285750" fontAlgn="base">
              <a:buClr>
                <a:schemeClr val="accent2"/>
              </a:buClr>
              <a:buFont typeface="Wingdings" charset="2"/>
              <a:buChar char="ü"/>
            </a:pPr>
            <a:r>
              <a:rPr lang="en-US" sz="1750" dirty="0" smtClean="0">
                <a:solidFill>
                  <a:schemeClr val="tx2"/>
                </a:solidFill>
              </a:rPr>
              <a:t>Need for more focuses </a:t>
            </a:r>
            <a:r>
              <a:rPr lang="en-US" sz="1750" dirty="0">
                <a:solidFill>
                  <a:schemeClr val="tx2"/>
                </a:solidFill>
              </a:rPr>
              <a:t>on </a:t>
            </a:r>
            <a:r>
              <a:rPr lang="en-US" sz="1750" dirty="0" smtClean="0">
                <a:solidFill>
                  <a:schemeClr val="tx2"/>
                </a:solidFill>
              </a:rPr>
              <a:t>Polar </a:t>
            </a:r>
            <a:r>
              <a:rPr lang="en-US" sz="1750" dirty="0">
                <a:solidFill>
                  <a:schemeClr val="tx2"/>
                </a:solidFill>
              </a:rPr>
              <a:t>Ocean sea </a:t>
            </a:r>
            <a:r>
              <a:rPr lang="en-US" sz="1750" dirty="0" smtClean="0">
                <a:solidFill>
                  <a:schemeClr val="tx2"/>
                </a:solidFill>
              </a:rPr>
              <a:t>level and dedicated long record products (FDR4ALT not fully adapted).</a:t>
            </a:r>
            <a:endParaRPr lang="en-US" sz="1750" dirty="0">
              <a:solidFill>
                <a:schemeClr val="tx2"/>
              </a:solidFill>
            </a:endParaRPr>
          </a:p>
          <a:p>
            <a:pPr marL="742950" lvl="1" indent="-285750" fontAlgn="base">
              <a:buClr>
                <a:schemeClr val="accent2"/>
              </a:buClr>
              <a:buFont typeface="Wingdings" charset="2"/>
              <a:buChar char="ü"/>
            </a:pPr>
            <a:r>
              <a:rPr lang="en-US" sz="1750" dirty="0" smtClean="0">
                <a:solidFill>
                  <a:schemeClr val="tx2"/>
                </a:solidFill>
              </a:rPr>
              <a:t>Need for in-situ measurements</a:t>
            </a:r>
          </a:p>
          <a:p>
            <a:pPr marL="285750" indent="-285750" fontAlgn="base">
              <a:buClr>
                <a:schemeClr val="accent2"/>
              </a:buClr>
              <a:buFont typeface="Wingdings" panose="05000000000000000000" pitchFamily="2" charset="2"/>
              <a:buChar char="ü"/>
            </a:pPr>
            <a:endParaRPr lang="en-US" sz="1750" dirty="0" smtClean="0">
              <a:solidFill>
                <a:schemeClr val="tx2"/>
              </a:solidFill>
            </a:endParaRPr>
          </a:p>
          <a:p>
            <a:pPr marL="285750" indent="-285750" fontAlgn="base">
              <a:buClr>
                <a:schemeClr val="accent2"/>
              </a:buClr>
              <a:buFont typeface="Wingdings" charset="2"/>
              <a:buChar char="ü"/>
            </a:pPr>
            <a:r>
              <a:rPr lang="en-US" sz="1750" dirty="0">
                <a:solidFill>
                  <a:schemeClr val="tx2"/>
                </a:solidFill>
              </a:rPr>
              <a:t>Summer sea ice: Work towards understanding the phenomenology of radar altimeter returns over sea ice during the summer, to support year-long retrievals of freeboards in Arctic</a:t>
            </a:r>
            <a:r>
              <a:rPr lang="en-US" sz="1750" dirty="0" smtClean="0">
                <a:solidFill>
                  <a:schemeClr val="tx2"/>
                </a:solidFill>
              </a:rPr>
              <a:t>.</a:t>
            </a:r>
          </a:p>
          <a:p>
            <a:pPr marL="285750" indent="-285750" fontAlgn="base">
              <a:buClr>
                <a:schemeClr val="accent2"/>
              </a:buClr>
              <a:buFont typeface="Wingdings" charset="2"/>
              <a:buChar char="ü"/>
            </a:pPr>
            <a:endParaRPr lang="en-US" sz="1750" dirty="0">
              <a:solidFill>
                <a:schemeClr val="tx2"/>
              </a:solidFill>
            </a:endParaRPr>
          </a:p>
          <a:p>
            <a:pPr marL="285750" indent="-285750" fontAlgn="base">
              <a:buClr>
                <a:schemeClr val="accent2"/>
              </a:buClr>
              <a:buFont typeface="Wingdings" charset="2"/>
              <a:buChar char="ü"/>
            </a:pPr>
            <a:r>
              <a:rPr lang="en-US" sz="1750" dirty="0">
                <a:solidFill>
                  <a:schemeClr val="tx2"/>
                </a:solidFill>
              </a:rPr>
              <a:t>Still need to work on </a:t>
            </a:r>
            <a:r>
              <a:rPr lang="en-US" sz="1750" b="1" dirty="0">
                <a:solidFill>
                  <a:schemeClr val="tx2"/>
                </a:solidFill>
              </a:rPr>
              <a:t>snow depth </a:t>
            </a:r>
            <a:r>
              <a:rPr lang="en-US" sz="1750" dirty="0">
                <a:solidFill>
                  <a:schemeClr val="tx2"/>
                </a:solidFill>
              </a:rPr>
              <a:t>retrieval methodologies which highly depends to snow type:</a:t>
            </a:r>
          </a:p>
          <a:p>
            <a:pPr marL="742950" lvl="1" indent="-285750" fontAlgn="base">
              <a:buClr>
                <a:schemeClr val="accent2"/>
              </a:buClr>
              <a:buFont typeface="Wingdings" charset="2"/>
              <a:buChar char="ü"/>
            </a:pPr>
            <a:r>
              <a:rPr lang="en-US" sz="1750" dirty="0">
                <a:solidFill>
                  <a:schemeClr val="tx2"/>
                </a:solidFill>
              </a:rPr>
              <a:t>Need further understand physical processes driving radar scattering on the snow</a:t>
            </a:r>
          </a:p>
          <a:p>
            <a:pPr marL="742950" lvl="1" indent="-285750" fontAlgn="base">
              <a:buClr>
                <a:schemeClr val="accent2"/>
              </a:buClr>
              <a:buFont typeface="Wingdings" charset="2"/>
              <a:buChar char="ü"/>
            </a:pPr>
            <a:r>
              <a:rPr lang="en-US" sz="1750" dirty="0" smtClean="0">
                <a:solidFill>
                  <a:schemeClr val="tx2"/>
                </a:solidFill>
              </a:rPr>
              <a:t>Need </a:t>
            </a:r>
            <a:r>
              <a:rPr lang="en-US" sz="1750" dirty="0">
                <a:solidFill>
                  <a:schemeClr val="tx2"/>
                </a:solidFill>
              </a:rPr>
              <a:t>to map out under what conditions we think we understand radar scattering in snow, and when it is still unknown, supported by in situ and airborne observations, and </a:t>
            </a:r>
            <a:r>
              <a:rPr lang="en-US" sz="1750" dirty="0" err="1">
                <a:solidFill>
                  <a:schemeClr val="tx2"/>
                </a:solidFill>
              </a:rPr>
              <a:t>modelling</a:t>
            </a:r>
            <a:r>
              <a:rPr lang="en-US" sz="1750" dirty="0">
                <a:solidFill>
                  <a:schemeClr val="tx2"/>
                </a:solidFill>
              </a:rPr>
              <a:t>. This is important for CRISTAL, new mission design, and accurate sea ice retrievals across the 30 year record (ERS, </a:t>
            </a:r>
            <a:r>
              <a:rPr lang="en-US" sz="1750" dirty="0" err="1">
                <a:solidFill>
                  <a:schemeClr val="tx2"/>
                </a:solidFill>
              </a:rPr>
              <a:t>CryoSat</a:t>
            </a:r>
            <a:r>
              <a:rPr lang="en-US" sz="1750" dirty="0">
                <a:solidFill>
                  <a:schemeClr val="tx2"/>
                </a:solidFill>
              </a:rPr>
              <a:t>, Sentinel 3/6 </a:t>
            </a:r>
            <a:r>
              <a:rPr lang="en-US" sz="1750" dirty="0" err="1">
                <a:solidFill>
                  <a:schemeClr val="tx2"/>
                </a:solidFill>
              </a:rPr>
              <a:t>etc</a:t>
            </a:r>
            <a:r>
              <a:rPr lang="en-US" sz="1750" dirty="0">
                <a:solidFill>
                  <a:schemeClr val="tx2"/>
                </a:solidFill>
              </a:rPr>
              <a:t>). </a:t>
            </a:r>
          </a:p>
          <a:p>
            <a:pPr marL="742950" lvl="1" indent="-285750" fontAlgn="base">
              <a:buClr>
                <a:schemeClr val="accent2"/>
              </a:buClr>
              <a:buFont typeface="Wingdings" charset="2"/>
              <a:buChar char="ü"/>
            </a:pPr>
            <a:r>
              <a:rPr lang="en-US" sz="1750" dirty="0">
                <a:solidFill>
                  <a:schemeClr val="tx2"/>
                </a:solidFill>
              </a:rPr>
              <a:t>toward </a:t>
            </a:r>
            <a:r>
              <a:rPr lang="en-US" sz="1750" dirty="0" err="1">
                <a:solidFill>
                  <a:schemeClr val="tx2"/>
                </a:solidFill>
              </a:rPr>
              <a:t>polarimetric</a:t>
            </a:r>
            <a:r>
              <a:rPr lang="en-US" sz="1750" dirty="0">
                <a:solidFill>
                  <a:schemeClr val="tx2"/>
                </a:solidFill>
              </a:rPr>
              <a:t> radar altimetry ?!</a:t>
            </a:r>
          </a:p>
          <a:p>
            <a:pPr marL="742950" lvl="1" indent="-285750" fontAlgn="base">
              <a:buClr>
                <a:schemeClr val="accent2"/>
              </a:buClr>
              <a:buFont typeface="Wingdings" charset="2"/>
              <a:buChar char="ü"/>
            </a:pPr>
            <a:r>
              <a:rPr lang="en-US" sz="1750" dirty="0">
                <a:solidFill>
                  <a:schemeClr val="tx2"/>
                </a:solidFill>
              </a:rPr>
              <a:t>how to fund open innovative and ground breaking research </a:t>
            </a:r>
          </a:p>
        </p:txBody>
      </p:sp>
    </p:spTree>
    <p:extLst>
      <p:ext uri="{BB962C8B-B14F-4D97-AF65-F5344CB8AC3E}">
        <p14:creationId xmlns:p14="http://schemas.microsoft.com/office/powerpoint/2010/main" val="1015890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xmlns="" id="{EEDA04A8-4758-2B73-E43D-4E1FCB35A2EB}"/>
              </a:ext>
            </a:extLst>
          </p:cNvPr>
          <p:cNvSpPr txBox="1"/>
          <p:nvPr/>
        </p:nvSpPr>
        <p:spPr>
          <a:xfrm>
            <a:off x="354545" y="254101"/>
            <a:ext cx="8704788" cy="523220"/>
          </a:xfrm>
          <a:prstGeom prst="rect">
            <a:avLst/>
          </a:prstGeom>
          <a:noFill/>
        </p:spPr>
        <p:txBody>
          <a:bodyPr wrap="square" rtlCol="0">
            <a:spAutoFit/>
          </a:bodyPr>
          <a:lstStyle/>
          <a:p>
            <a:r>
              <a:rPr lang="en-BZ" sz="2800" b="1" dirty="0">
                <a:solidFill>
                  <a:schemeClr val="bg2"/>
                </a:solidFill>
              </a:rPr>
              <a:t>Polar Ocean Recommendations</a:t>
            </a:r>
            <a:endParaRPr lang="en-BZ" sz="2800" b="1" dirty="0">
              <a:solidFill>
                <a:schemeClr val="bg2"/>
              </a:solidFill>
            </a:endParaRPr>
          </a:p>
        </p:txBody>
      </p:sp>
      <p:sp>
        <p:nvSpPr>
          <p:cNvPr id="6" name="ZoneTexte 5">
            <a:extLst>
              <a:ext uri="{FF2B5EF4-FFF2-40B4-BE49-F238E27FC236}">
                <a16:creationId xmlns:a16="http://schemas.microsoft.com/office/drawing/2014/main" xmlns="" id="{D937E8F0-9178-72A6-B072-17FE7CEDE1A4}"/>
              </a:ext>
            </a:extLst>
          </p:cNvPr>
          <p:cNvSpPr txBox="1"/>
          <p:nvPr/>
        </p:nvSpPr>
        <p:spPr>
          <a:xfrm>
            <a:off x="68555" y="1125476"/>
            <a:ext cx="12054890" cy="5747727"/>
          </a:xfrm>
          <a:prstGeom prst="rect">
            <a:avLst/>
          </a:prstGeom>
          <a:noFill/>
        </p:spPr>
        <p:txBody>
          <a:bodyPr wrap="square">
            <a:spAutoFit/>
          </a:bodyPr>
          <a:lstStyle/>
          <a:p>
            <a:pPr marL="285750" indent="-285750" fontAlgn="base">
              <a:buClr>
                <a:schemeClr val="accent2"/>
              </a:buClr>
              <a:buFont typeface="Wingdings" charset="2"/>
              <a:buChar char="ü"/>
            </a:pPr>
            <a:r>
              <a:rPr lang="en-US" sz="1750" dirty="0" smtClean="0">
                <a:solidFill>
                  <a:schemeClr val="tx2"/>
                </a:solidFill>
              </a:rPr>
              <a:t>Need </a:t>
            </a:r>
            <a:r>
              <a:rPr lang="en-US" sz="1750" dirty="0">
                <a:solidFill>
                  <a:schemeClr val="tx2"/>
                </a:solidFill>
              </a:rPr>
              <a:t>for dedicated, </a:t>
            </a:r>
            <a:r>
              <a:rPr lang="en-US" sz="1750" b="1" dirty="0">
                <a:solidFill>
                  <a:schemeClr val="tx2"/>
                </a:solidFill>
              </a:rPr>
              <a:t>long term sea ice and snow on sea ice, validation efforts</a:t>
            </a:r>
            <a:r>
              <a:rPr lang="en-US" sz="1750" dirty="0">
                <a:solidFill>
                  <a:schemeClr val="tx2"/>
                </a:solidFill>
              </a:rPr>
              <a:t> in Arctic </a:t>
            </a:r>
            <a:r>
              <a:rPr lang="en-US" sz="1750" b="1" dirty="0">
                <a:solidFill>
                  <a:schemeClr val="tx2"/>
                </a:solidFill>
              </a:rPr>
              <a:t>and</a:t>
            </a:r>
            <a:r>
              <a:rPr lang="en-US" sz="1750" dirty="0">
                <a:solidFill>
                  <a:schemeClr val="tx2"/>
                </a:solidFill>
              </a:rPr>
              <a:t> Antarctic:</a:t>
            </a:r>
          </a:p>
          <a:p>
            <a:pPr marL="742950" lvl="1" indent="-285750" fontAlgn="base">
              <a:buClr>
                <a:schemeClr val="accent2"/>
              </a:buClr>
              <a:buFont typeface="Wingdings" panose="05000000000000000000" pitchFamily="2" charset="2"/>
              <a:buChar char="ü"/>
            </a:pPr>
            <a:r>
              <a:rPr lang="en-US" sz="1750" dirty="0">
                <a:solidFill>
                  <a:schemeClr val="tx2"/>
                </a:solidFill>
              </a:rPr>
              <a:t>Maintain regular airborne measurements of sea ice _with_ snow depth.</a:t>
            </a:r>
          </a:p>
          <a:p>
            <a:pPr marL="742950" lvl="1" indent="-285750" fontAlgn="base">
              <a:buClr>
                <a:schemeClr val="accent2"/>
              </a:buClr>
              <a:buFont typeface="Wingdings" panose="05000000000000000000" pitchFamily="2" charset="2"/>
              <a:buChar char="ü"/>
            </a:pPr>
            <a:r>
              <a:rPr lang="en-US" sz="1750" dirty="0">
                <a:solidFill>
                  <a:schemeClr val="tx2"/>
                </a:solidFill>
              </a:rPr>
              <a:t>Develop drone measurement from polar stations and ice breakers to limit the gap between in-situ and airborne, and to increase temporal and spatial coverage</a:t>
            </a:r>
            <a:r>
              <a:rPr lang="en-US" sz="1750" dirty="0" smtClean="0">
                <a:solidFill>
                  <a:schemeClr val="tx2"/>
                </a:solidFill>
              </a:rPr>
              <a:t>.</a:t>
            </a:r>
          </a:p>
          <a:p>
            <a:pPr marL="742950" lvl="1" indent="-285750" fontAlgn="base">
              <a:buClr>
                <a:schemeClr val="accent2"/>
              </a:buClr>
              <a:buFont typeface="Wingdings" panose="05000000000000000000" pitchFamily="2" charset="2"/>
              <a:buChar char="ü"/>
            </a:pPr>
            <a:r>
              <a:rPr lang="en-US" sz="1750" dirty="0" smtClean="0">
                <a:solidFill>
                  <a:schemeClr val="tx2"/>
                </a:solidFill>
              </a:rPr>
              <a:t>Need to think on how</a:t>
            </a:r>
            <a:r>
              <a:rPr lang="en-US" sz="1750" dirty="0">
                <a:solidFill>
                  <a:schemeClr val="tx2"/>
                </a:solidFill>
              </a:rPr>
              <a:t>, when and where to conduct </a:t>
            </a:r>
            <a:r>
              <a:rPr lang="en-US" sz="1750" dirty="0" err="1">
                <a:solidFill>
                  <a:schemeClr val="tx2"/>
                </a:solidFill>
              </a:rPr>
              <a:t>C</a:t>
            </a:r>
            <a:r>
              <a:rPr lang="en-US" sz="1750" dirty="0" err="1" smtClean="0">
                <a:solidFill>
                  <a:schemeClr val="tx2"/>
                </a:solidFill>
              </a:rPr>
              <a:t>alVal</a:t>
            </a:r>
            <a:r>
              <a:rPr lang="en-US" sz="1750" dirty="0" smtClean="0">
                <a:solidFill>
                  <a:schemeClr val="tx2"/>
                </a:solidFill>
              </a:rPr>
              <a:t> </a:t>
            </a:r>
          </a:p>
          <a:p>
            <a:pPr marL="742950" lvl="1" indent="-285750" fontAlgn="base">
              <a:buClr>
                <a:schemeClr val="accent2"/>
              </a:buClr>
              <a:buFont typeface="Wingdings" panose="05000000000000000000" pitchFamily="2" charset="2"/>
              <a:buChar char="ü"/>
            </a:pPr>
            <a:r>
              <a:rPr lang="en-US" sz="1750" dirty="0">
                <a:solidFill>
                  <a:schemeClr val="tx2"/>
                </a:solidFill>
              </a:rPr>
              <a:t>E</a:t>
            </a:r>
            <a:r>
              <a:rPr lang="en-US" sz="1750" dirty="0" smtClean="0">
                <a:solidFill>
                  <a:schemeClr val="tx2"/>
                </a:solidFill>
              </a:rPr>
              <a:t>nsure rapid public diffusion of in-situ and Cal/Val data.</a:t>
            </a:r>
            <a:endParaRPr lang="en-US" sz="1750" dirty="0">
              <a:solidFill>
                <a:schemeClr val="tx2"/>
              </a:solidFill>
            </a:endParaRPr>
          </a:p>
          <a:p>
            <a:pPr marL="742950" lvl="1" indent="-285750" fontAlgn="base">
              <a:buClr>
                <a:schemeClr val="accent2"/>
              </a:buClr>
              <a:buFont typeface="Wingdings" panose="05000000000000000000" pitchFamily="2" charset="2"/>
              <a:buChar char="ü"/>
            </a:pPr>
            <a:r>
              <a:rPr lang="en-US" sz="1750" dirty="0">
                <a:solidFill>
                  <a:schemeClr val="tx2"/>
                </a:solidFill>
              </a:rPr>
              <a:t>Develop reference sites where to measure regularly sea ice</a:t>
            </a:r>
          </a:p>
          <a:p>
            <a:pPr marL="285750" indent="-285750" fontAlgn="base">
              <a:buClr>
                <a:schemeClr val="accent2"/>
              </a:buClr>
              <a:buFont typeface="Wingdings" charset="2"/>
              <a:buChar char="ü"/>
            </a:pPr>
            <a:endParaRPr lang="en-US" sz="1750" dirty="0" smtClean="0">
              <a:solidFill>
                <a:schemeClr val="tx2"/>
              </a:solidFill>
            </a:endParaRPr>
          </a:p>
          <a:p>
            <a:pPr marL="285750" indent="-285750" fontAlgn="base">
              <a:buClr>
                <a:schemeClr val="accent2"/>
              </a:buClr>
              <a:buFont typeface="Wingdings" charset="2"/>
              <a:buChar char="ü"/>
            </a:pPr>
            <a:r>
              <a:rPr lang="en-US" sz="1750" b="1" dirty="0" smtClean="0">
                <a:solidFill>
                  <a:schemeClr val="tx2"/>
                </a:solidFill>
              </a:rPr>
              <a:t>SWOT</a:t>
            </a:r>
            <a:r>
              <a:rPr lang="en-US" sz="1750" dirty="0" smtClean="0">
                <a:solidFill>
                  <a:schemeClr val="tx2"/>
                </a:solidFill>
              </a:rPr>
              <a:t>: Acquire </a:t>
            </a:r>
            <a:r>
              <a:rPr lang="en-US" sz="1750" dirty="0">
                <a:solidFill>
                  <a:schemeClr val="tx2"/>
                </a:solidFill>
              </a:rPr>
              <a:t>high resolution data </a:t>
            </a:r>
            <a:r>
              <a:rPr lang="en-US" sz="1750" dirty="0" smtClean="0">
                <a:solidFill>
                  <a:schemeClr val="tx2"/>
                </a:solidFill>
              </a:rPr>
              <a:t>over </a:t>
            </a:r>
            <a:r>
              <a:rPr lang="en-US" sz="1750" dirty="0">
                <a:solidFill>
                  <a:schemeClr val="tx2"/>
                </a:solidFill>
              </a:rPr>
              <a:t>the sea ice covers to further assess/demonstrate the </a:t>
            </a:r>
            <a:r>
              <a:rPr lang="en-US" sz="1750" dirty="0" smtClean="0">
                <a:solidFill>
                  <a:schemeClr val="tx2"/>
                </a:solidFill>
              </a:rPr>
              <a:t>interest of Swath measurements for </a:t>
            </a:r>
            <a:r>
              <a:rPr lang="en-US" sz="1750" dirty="0">
                <a:solidFill>
                  <a:schemeClr val="tx2"/>
                </a:solidFill>
              </a:rPr>
              <a:t>sea ice applications. </a:t>
            </a:r>
            <a:endParaRPr lang="en-US" sz="1750" dirty="0" smtClean="0">
              <a:solidFill>
                <a:schemeClr val="tx2"/>
              </a:solidFill>
            </a:endParaRPr>
          </a:p>
          <a:p>
            <a:pPr marL="285750" indent="-285750" fontAlgn="base">
              <a:buClr>
                <a:schemeClr val="accent2"/>
              </a:buClr>
              <a:buFont typeface="Wingdings" charset="2"/>
              <a:buChar char="ü"/>
            </a:pPr>
            <a:endParaRPr lang="en-US" sz="1750" dirty="0">
              <a:solidFill>
                <a:schemeClr val="tx2"/>
              </a:solidFill>
            </a:endParaRPr>
          </a:p>
          <a:p>
            <a:pPr marL="285750" indent="-285750" fontAlgn="base">
              <a:buClr>
                <a:schemeClr val="accent2"/>
              </a:buClr>
              <a:buFont typeface="Wingdings" charset="2"/>
              <a:buChar char="ü"/>
            </a:pPr>
            <a:r>
              <a:rPr lang="en-US" sz="1750" b="1" dirty="0" smtClean="0">
                <a:solidFill>
                  <a:schemeClr val="tx2"/>
                </a:solidFill>
              </a:rPr>
              <a:t>S3 SAR processing:</a:t>
            </a:r>
          </a:p>
          <a:p>
            <a:pPr marL="742950" lvl="1" indent="-285750" fontAlgn="base">
              <a:buClr>
                <a:schemeClr val="accent2"/>
              </a:buClr>
              <a:buFont typeface="Wingdings" charset="2"/>
              <a:buChar char="ü"/>
            </a:pPr>
            <a:r>
              <a:rPr lang="en-US" sz="1750" dirty="0">
                <a:solidFill>
                  <a:schemeClr val="tx2"/>
                </a:solidFill>
              </a:rPr>
              <a:t>To ensure continuity between open ocean and polar ocean and to optimize performance on both surfaces, the </a:t>
            </a:r>
            <a:r>
              <a:rPr lang="en-US" sz="1750" b="1" dirty="0">
                <a:solidFill>
                  <a:schemeClr val="tx2"/>
                </a:solidFill>
              </a:rPr>
              <a:t>small RMS weighting window (</a:t>
            </a:r>
            <a:r>
              <a:rPr lang="el-GR" sz="1750" b="1" dirty="0">
                <a:solidFill>
                  <a:schemeClr val="tx2"/>
                </a:solidFill>
              </a:rPr>
              <a:t>α</a:t>
            </a:r>
            <a:r>
              <a:rPr lang="fr-FR" sz="1750" b="1" dirty="0">
                <a:solidFill>
                  <a:schemeClr val="tx2"/>
                </a:solidFill>
              </a:rPr>
              <a:t>=0) </a:t>
            </a:r>
            <a:r>
              <a:rPr lang="en-US" sz="1750" dirty="0">
                <a:solidFill>
                  <a:schemeClr val="tx2"/>
                </a:solidFill>
              </a:rPr>
              <a:t>should be applied on operational marine Sentinel-3A/B </a:t>
            </a:r>
            <a:r>
              <a:rPr lang="en-US" sz="1750" dirty="0" smtClean="0">
                <a:solidFill>
                  <a:schemeClr val="tx2"/>
                </a:solidFill>
              </a:rPr>
              <a:t>SAR and </a:t>
            </a:r>
            <a:r>
              <a:rPr lang="en-US" sz="1750" dirty="0">
                <a:solidFill>
                  <a:schemeClr val="tx2"/>
                </a:solidFill>
              </a:rPr>
              <a:t>ESA S3 Sea-Ice Thematic Products </a:t>
            </a:r>
            <a:r>
              <a:rPr lang="en-US" sz="1750" dirty="0" smtClean="0">
                <a:solidFill>
                  <a:schemeClr val="tx2"/>
                </a:solidFill>
              </a:rPr>
              <a:t>(after first evaluations/validations)</a:t>
            </a:r>
          </a:p>
          <a:p>
            <a:pPr marL="285750" indent="-285750" fontAlgn="base">
              <a:buClr>
                <a:schemeClr val="accent2"/>
              </a:buClr>
              <a:buFont typeface="Wingdings" charset="2"/>
              <a:buChar char="ü"/>
            </a:pPr>
            <a:endParaRPr lang="en-US" sz="1750" dirty="0">
              <a:solidFill>
                <a:schemeClr val="tx2"/>
              </a:solidFill>
            </a:endParaRPr>
          </a:p>
          <a:p>
            <a:pPr marL="285750" indent="-285750" fontAlgn="base">
              <a:buClr>
                <a:schemeClr val="accent2"/>
              </a:buClr>
              <a:buFont typeface="Wingdings" charset="2"/>
              <a:buChar char="ü"/>
            </a:pPr>
            <a:r>
              <a:rPr lang="en-US" sz="1750" b="1" dirty="0" smtClean="0">
                <a:solidFill>
                  <a:schemeClr val="tx2"/>
                </a:solidFill>
              </a:rPr>
              <a:t>Uncertainty analysis:</a:t>
            </a:r>
          </a:p>
          <a:p>
            <a:pPr marL="742950" lvl="1" indent="-285750" fontAlgn="base">
              <a:buClr>
                <a:schemeClr val="accent2"/>
              </a:buClr>
              <a:buFont typeface="Wingdings" charset="2"/>
              <a:buChar char="ü"/>
            </a:pPr>
            <a:r>
              <a:rPr lang="en-US" sz="1750" dirty="0" smtClean="0">
                <a:solidFill>
                  <a:schemeClr val="tx2"/>
                </a:solidFill>
              </a:rPr>
              <a:t>following </a:t>
            </a:r>
            <a:r>
              <a:rPr lang="en-US" sz="1750" dirty="0">
                <a:solidFill>
                  <a:schemeClr val="tx2"/>
                </a:solidFill>
              </a:rPr>
              <a:t>QA4EO principles is essential for maximizing dataset value, </a:t>
            </a:r>
            <a:endParaRPr lang="en-US" sz="1750" dirty="0" smtClean="0">
              <a:solidFill>
                <a:schemeClr val="tx2"/>
              </a:solidFill>
            </a:endParaRPr>
          </a:p>
          <a:p>
            <a:pPr marL="742950" lvl="1" indent="-285750" fontAlgn="base">
              <a:buClr>
                <a:schemeClr val="accent2"/>
              </a:buClr>
              <a:buFont typeface="Wingdings" charset="2"/>
              <a:buChar char="ü"/>
            </a:pPr>
            <a:r>
              <a:rPr lang="en-US" sz="1750" dirty="0" smtClean="0">
                <a:solidFill>
                  <a:schemeClr val="tx2"/>
                </a:solidFill>
              </a:rPr>
              <a:t>but </a:t>
            </a:r>
            <a:r>
              <a:rPr lang="en-US" sz="1750" dirty="0">
                <a:solidFill>
                  <a:schemeClr val="tx2"/>
                </a:solidFill>
              </a:rPr>
              <a:t>due to its complexity, it should be treated as a research activity rather than a routine task.</a:t>
            </a:r>
          </a:p>
          <a:p>
            <a:pPr marL="285750" indent="-285750" fontAlgn="base">
              <a:buClr>
                <a:schemeClr val="accent2"/>
              </a:buClr>
              <a:buFont typeface="Arial"/>
              <a:buChar char="•"/>
            </a:pPr>
            <a:endParaRPr lang="en-US" sz="1750" dirty="0" smtClean="0">
              <a:solidFill>
                <a:schemeClr val="tx2"/>
              </a:solidFill>
            </a:endParaRPr>
          </a:p>
          <a:p>
            <a:pPr marL="742950" lvl="1" indent="-285750" fontAlgn="base">
              <a:buClr>
                <a:schemeClr val="accent2"/>
              </a:buClr>
              <a:buFont typeface="Arial"/>
              <a:buChar char="•"/>
            </a:pPr>
            <a:endParaRPr lang="en-US" sz="1750" dirty="0" smtClean="0">
              <a:solidFill>
                <a:schemeClr val="tx2"/>
              </a:solidFill>
            </a:endParaRPr>
          </a:p>
        </p:txBody>
      </p:sp>
    </p:spTree>
    <p:extLst>
      <p:ext uri="{BB962C8B-B14F-4D97-AF65-F5344CB8AC3E}">
        <p14:creationId xmlns:p14="http://schemas.microsoft.com/office/powerpoint/2010/main" val="1708298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D937E8F0-9178-72A6-B072-17FE7CEDE1A4}"/>
              </a:ext>
            </a:extLst>
          </p:cNvPr>
          <p:cNvSpPr txBox="1"/>
          <p:nvPr/>
        </p:nvSpPr>
        <p:spPr>
          <a:xfrm>
            <a:off x="72965" y="2805903"/>
            <a:ext cx="12054890" cy="646331"/>
          </a:xfrm>
          <a:prstGeom prst="rect">
            <a:avLst/>
          </a:prstGeom>
          <a:noFill/>
        </p:spPr>
        <p:txBody>
          <a:bodyPr wrap="square">
            <a:spAutoFit/>
          </a:bodyPr>
          <a:lstStyle/>
          <a:p>
            <a:pPr algn="ctr" fontAlgn="base">
              <a:buClr>
                <a:schemeClr val="accent2"/>
              </a:buClr>
            </a:pPr>
            <a:r>
              <a:rPr lang="en-US" sz="3600" dirty="0" smtClean="0">
                <a:solidFill>
                  <a:schemeClr val="tx2"/>
                </a:solidFill>
              </a:rPr>
              <a:t>Switch-on CRISTAL soon and don</a:t>
            </a:r>
            <a:r>
              <a:rPr lang="en-US" sz="3600" dirty="0" smtClean="0">
                <a:solidFill>
                  <a:schemeClr val="tx2"/>
                </a:solidFill>
              </a:rPr>
              <a:t>’t switch off CryoSat-2 !!</a:t>
            </a:r>
            <a:endParaRPr lang="en-US" sz="3600" dirty="0">
              <a:solidFill>
                <a:schemeClr val="tx2"/>
              </a:solidFill>
            </a:endParaRPr>
          </a:p>
        </p:txBody>
      </p:sp>
    </p:spTree>
    <p:extLst>
      <p:ext uri="{BB962C8B-B14F-4D97-AF65-F5344CB8AC3E}">
        <p14:creationId xmlns:p14="http://schemas.microsoft.com/office/powerpoint/2010/main" val="3028755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EDA04A8-4758-2B73-E43D-4E1FCB35A2EB}"/>
              </a:ext>
            </a:extLst>
          </p:cNvPr>
          <p:cNvSpPr txBox="1">
            <a:spLocks noGrp="1"/>
          </p:cNvSpPr>
          <p:nvPr>
            <p:ph idx="1"/>
          </p:nvPr>
        </p:nvSpPr>
        <p:spPr>
          <a:xfrm>
            <a:off x="93509" y="3543580"/>
            <a:ext cx="11995480" cy="487313"/>
          </a:xfrm>
          <a:prstGeom prst="rect">
            <a:avLst/>
          </a:prstGeom>
          <a:noFill/>
        </p:spPr>
        <p:txBody>
          <a:bodyPr wrap="square" rtlCol="0">
            <a:spAutoFit/>
          </a:bodyPr>
          <a:lstStyle/>
          <a:p>
            <a:pPr marL="0" indent="0" algn="ctr">
              <a:buNone/>
            </a:pPr>
            <a:r>
              <a:rPr lang="en-BZ" sz="2800" dirty="0">
                <a:solidFill>
                  <a:srgbClr val="203864"/>
                </a:solidFill>
              </a:rPr>
              <a:t>Some original written </a:t>
            </a:r>
            <a:r>
              <a:rPr lang="en-BZ" sz="2800" dirty="0" smtClean="0">
                <a:solidFill>
                  <a:srgbClr val="203864"/>
                </a:solidFill>
              </a:rPr>
              <a:t>recomm following</a:t>
            </a:r>
            <a:endParaRPr lang="en-BZ" sz="2800" dirty="0">
              <a:solidFill>
                <a:srgbClr val="203864"/>
              </a:solidFill>
            </a:endParaRPr>
          </a:p>
        </p:txBody>
      </p:sp>
    </p:spTree>
    <p:extLst>
      <p:ext uri="{BB962C8B-B14F-4D97-AF65-F5344CB8AC3E}">
        <p14:creationId xmlns:p14="http://schemas.microsoft.com/office/powerpoint/2010/main" val="8445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xmlns="" id="{EEDA04A8-4758-2B73-E43D-4E1FCB35A2EB}"/>
              </a:ext>
            </a:extLst>
          </p:cNvPr>
          <p:cNvSpPr txBox="1"/>
          <p:nvPr/>
        </p:nvSpPr>
        <p:spPr>
          <a:xfrm>
            <a:off x="354545" y="254101"/>
            <a:ext cx="8704788" cy="523220"/>
          </a:xfrm>
          <a:prstGeom prst="rect">
            <a:avLst/>
          </a:prstGeom>
          <a:noFill/>
        </p:spPr>
        <p:txBody>
          <a:bodyPr wrap="square" rtlCol="0">
            <a:spAutoFit/>
          </a:bodyPr>
          <a:lstStyle/>
          <a:p>
            <a:r>
              <a:rPr lang="en-BZ" sz="2800" b="1" dirty="0" smtClean="0">
                <a:solidFill>
                  <a:schemeClr val="bg2"/>
                </a:solidFill>
              </a:rPr>
              <a:t>Some original written recomm</a:t>
            </a:r>
            <a:endParaRPr lang="en-BZ" sz="2800" b="1" dirty="0">
              <a:solidFill>
                <a:schemeClr val="bg2"/>
              </a:solidFill>
            </a:endParaRPr>
          </a:p>
        </p:txBody>
      </p:sp>
      <p:sp>
        <p:nvSpPr>
          <p:cNvPr id="6" name="ZoneTexte 5">
            <a:extLst>
              <a:ext uri="{FF2B5EF4-FFF2-40B4-BE49-F238E27FC236}">
                <a16:creationId xmlns:a16="http://schemas.microsoft.com/office/drawing/2014/main" xmlns="" id="{D937E8F0-9178-72A6-B072-17FE7CEDE1A4}"/>
              </a:ext>
            </a:extLst>
          </p:cNvPr>
          <p:cNvSpPr txBox="1"/>
          <p:nvPr/>
        </p:nvSpPr>
        <p:spPr>
          <a:xfrm>
            <a:off x="68555" y="1125476"/>
            <a:ext cx="12054890" cy="5209118"/>
          </a:xfrm>
          <a:prstGeom prst="rect">
            <a:avLst/>
          </a:prstGeom>
          <a:noFill/>
        </p:spPr>
        <p:txBody>
          <a:bodyPr wrap="square">
            <a:spAutoFit/>
          </a:bodyPr>
          <a:lstStyle/>
          <a:p>
            <a:pPr fontAlgn="base">
              <a:buClr>
                <a:schemeClr val="accent2"/>
              </a:buClr>
            </a:pPr>
            <a:r>
              <a:rPr lang="en-US" sz="1750" dirty="0" smtClean="0">
                <a:solidFill>
                  <a:schemeClr val="tx2"/>
                </a:solidFill>
              </a:rPr>
              <a:t>Emma</a:t>
            </a:r>
          </a:p>
          <a:p>
            <a:pPr marL="285750" indent="-285750" fontAlgn="base">
              <a:buClr>
                <a:schemeClr val="accent2"/>
              </a:buClr>
              <a:buFont typeface="Wingdings" panose="05000000000000000000" pitchFamily="2" charset="2"/>
              <a:buChar char="ü"/>
            </a:pPr>
            <a:r>
              <a:rPr lang="en-US" sz="1750" dirty="0">
                <a:solidFill>
                  <a:schemeClr val="tx2"/>
                </a:solidFill>
              </a:rPr>
              <a:t>Uncertainty analysis following QA4EO principles is essential for maximizing dataset value, but due to its complexity, it should be treated as a research activity rather than a routine task.</a:t>
            </a:r>
          </a:p>
          <a:p>
            <a:pPr marL="285750" indent="-285750" fontAlgn="base">
              <a:buClr>
                <a:schemeClr val="accent2"/>
              </a:buClr>
              <a:buFont typeface="Wingdings" panose="05000000000000000000" pitchFamily="2" charset="2"/>
              <a:buChar char="ü"/>
            </a:pPr>
            <a:endParaRPr lang="en-US" sz="1750" dirty="0" smtClean="0">
              <a:solidFill>
                <a:schemeClr val="tx2"/>
              </a:solidFill>
            </a:endParaRPr>
          </a:p>
          <a:p>
            <a:pPr fontAlgn="base">
              <a:buClr>
                <a:schemeClr val="accent2"/>
              </a:buClr>
            </a:pPr>
            <a:r>
              <a:rPr lang="en-US" sz="1750" dirty="0" smtClean="0">
                <a:solidFill>
                  <a:schemeClr val="tx2"/>
                </a:solidFill>
              </a:rPr>
              <a:t>Stine</a:t>
            </a:r>
            <a:endParaRPr lang="en-US" sz="1750" dirty="0">
              <a:solidFill>
                <a:schemeClr val="tx2"/>
              </a:solidFill>
            </a:endParaRPr>
          </a:p>
          <a:p>
            <a:pPr marL="285750" indent="-285750" fontAlgn="base">
              <a:buClr>
                <a:schemeClr val="accent2"/>
              </a:buClr>
              <a:buFont typeface="Wingdings" panose="05000000000000000000" pitchFamily="2" charset="2"/>
              <a:buChar char="ü"/>
            </a:pPr>
            <a:r>
              <a:rPr lang="en-US" sz="1750" dirty="0">
                <a:solidFill>
                  <a:schemeClr val="tx2"/>
                </a:solidFill>
              </a:rPr>
              <a:t>Generally, I would like a more significant focus on the Polar Ocean sea level.  There are very few presentations about this topic.</a:t>
            </a:r>
          </a:p>
          <a:p>
            <a:pPr marL="285750" indent="-285750" fontAlgn="base">
              <a:buClr>
                <a:schemeClr val="accent2"/>
              </a:buClr>
              <a:buFont typeface="Wingdings" panose="05000000000000000000" pitchFamily="2" charset="2"/>
              <a:buChar char="ü"/>
            </a:pPr>
            <a:r>
              <a:rPr lang="en-US" sz="1750" dirty="0">
                <a:solidFill>
                  <a:schemeClr val="tx2"/>
                </a:solidFill>
              </a:rPr>
              <a:t>I am missing a focus on the polar oceans in FDR4ALT; neither the sea ice nor ocean product is optimal for polar ocean sea level studies. </a:t>
            </a:r>
          </a:p>
          <a:p>
            <a:pPr marL="285750" indent="-285750" fontAlgn="base">
              <a:buClr>
                <a:schemeClr val="accent2"/>
              </a:buClr>
              <a:buFont typeface="Wingdings" panose="05000000000000000000" pitchFamily="2" charset="2"/>
              <a:buChar char="ü"/>
            </a:pPr>
            <a:r>
              <a:rPr lang="en-US" sz="1750" dirty="0">
                <a:solidFill>
                  <a:schemeClr val="tx2"/>
                </a:solidFill>
              </a:rPr>
              <a:t>In-situ measurements gathered for various projects contain freeboard, draft, thickness, and no sea level. It is also very important to validate sea level in the Polar Oceans, but it is very difficult to find in-situ measurements during the ERS 1/2 and Envisat missions. </a:t>
            </a:r>
          </a:p>
          <a:p>
            <a:pPr marL="285750" indent="-285750" fontAlgn="base">
              <a:buClr>
                <a:schemeClr val="accent2"/>
              </a:buClr>
              <a:buFont typeface="Wingdings" panose="05000000000000000000" pitchFamily="2" charset="2"/>
              <a:buChar char="ü"/>
            </a:pPr>
            <a:r>
              <a:rPr lang="en-US" sz="1750" dirty="0">
                <a:solidFill>
                  <a:schemeClr val="tx2"/>
                </a:solidFill>
              </a:rPr>
              <a:t>Include the "magical window" for all polar missions. I did not hear any plan for </a:t>
            </a:r>
            <a:r>
              <a:rPr lang="en-US" sz="1750" dirty="0" err="1">
                <a:solidFill>
                  <a:schemeClr val="tx2"/>
                </a:solidFill>
              </a:rPr>
              <a:t>CryoSat</a:t>
            </a:r>
            <a:r>
              <a:rPr lang="en-US" sz="1750" dirty="0">
                <a:solidFill>
                  <a:schemeClr val="tx2"/>
                </a:solidFill>
              </a:rPr>
              <a:t>?  </a:t>
            </a:r>
          </a:p>
          <a:p>
            <a:pPr fontAlgn="base">
              <a:buClr>
                <a:schemeClr val="accent2"/>
              </a:buClr>
            </a:pPr>
            <a:endParaRPr lang="en-US" sz="1750" dirty="0" smtClean="0">
              <a:solidFill>
                <a:schemeClr val="tx2"/>
              </a:solidFill>
            </a:endParaRPr>
          </a:p>
          <a:p>
            <a:pPr fontAlgn="base">
              <a:buClr>
                <a:schemeClr val="accent2"/>
              </a:buClr>
            </a:pPr>
            <a:r>
              <a:rPr lang="en-US" sz="1750" dirty="0" err="1" smtClean="0">
                <a:solidFill>
                  <a:schemeClr val="tx2"/>
                </a:solidFill>
              </a:rPr>
              <a:t>Sahra</a:t>
            </a:r>
            <a:endParaRPr lang="en-US" sz="1750" dirty="0" smtClean="0">
              <a:solidFill>
                <a:schemeClr val="tx2"/>
              </a:solidFill>
            </a:endParaRPr>
          </a:p>
          <a:p>
            <a:pPr marL="285750" indent="-285750" fontAlgn="base">
              <a:buClr>
                <a:schemeClr val="accent2"/>
              </a:buClr>
              <a:buFont typeface="Wingdings" panose="05000000000000000000" pitchFamily="2" charset="2"/>
              <a:buChar char="ü"/>
            </a:pPr>
            <a:r>
              <a:rPr lang="en-US" sz="1750" dirty="0" smtClean="0">
                <a:solidFill>
                  <a:schemeClr val="tx2"/>
                </a:solidFill>
              </a:rPr>
              <a:t>Acquire </a:t>
            </a:r>
            <a:r>
              <a:rPr lang="en-US" sz="1750" dirty="0">
                <a:solidFill>
                  <a:schemeClr val="tx2"/>
                </a:solidFill>
              </a:rPr>
              <a:t>high resolution data with </a:t>
            </a:r>
            <a:r>
              <a:rPr lang="en-US" sz="1750" dirty="0" err="1">
                <a:solidFill>
                  <a:schemeClr val="tx2"/>
                </a:solidFill>
              </a:rPr>
              <a:t>swot</a:t>
            </a:r>
            <a:r>
              <a:rPr lang="en-US" sz="1750" dirty="0">
                <a:solidFill>
                  <a:schemeClr val="tx2"/>
                </a:solidFill>
              </a:rPr>
              <a:t> over the sea ice covers to further assess/demonstrate the usefulness of </a:t>
            </a:r>
            <a:r>
              <a:rPr lang="en-US" sz="1750" dirty="0" err="1">
                <a:solidFill>
                  <a:schemeClr val="tx2"/>
                </a:solidFill>
              </a:rPr>
              <a:t>swot</a:t>
            </a:r>
            <a:r>
              <a:rPr lang="en-US" sz="1750" dirty="0">
                <a:solidFill>
                  <a:schemeClr val="tx2"/>
                </a:solidFill>
              </a:rPr>
              <a:t> data for sea ice applications. </a:t>
            </a:r>
          </a:p>
          <a:p>
            <a:pPr marL="285750" indent="-285750" fontAlgn="base">
              <a:buClr>
                <a:schemeClr val="accent2"/>
              </a:buClr>
              <a:buFont typeface="Wingdings" panose="05000000000000000000" pitchFamily="2" charset="2"/>
              <a:buChar char="ü"/>
            </a:pPr>
            <a:r>
              <a:rPr lang="en-US" sz="1750" dirty="0">
                <a:solidFill>
                  <a:schemeClr val="tx2"/>
                </a:solidFill>
              </a:rPr>
              <a:t>Need for dedicated, long term snow on sea ice validation efforts, especially in the Antarctic </a:t>
            </a:r>
          </a:p>
          <a:p>
            <a:pPr marL="285750" indent="-285750" fontAlgn="base">
              <a:buClr>
                <a:schemeClr val="accent2"/>
              </a:buClr>
              <a:buFont typeface="Wingdings" panose="05000000000000000000" pitchFamily="2" charset="2"/>
              <a:buChar char="ü"/>
            </a:pPr>
            <a:r>
              <a:rPr lang="en-US" sz="1750" dirty="0">
                <a:solidFill>
                  <a:schemeClr val="tx2"/>
                </a:solidFill>
              </a:rPr>
              <a:t>Work towards understanding the phenomenology of radar altimeter returns over sea ice during the summer, to support year-long retrievals of freeboards</a:t>
            </a:r>
            <a:r>
              <a:rPr lang="en-US" sz="1750" dirty="0" smtClean="0">
                <a:solidFill>
                  <a:schemeClr val="tx2"/>
                </a:solidFill>
              </a:rPr>
              <a:t>.</a:t>
            </a:r>
            <a:endParaRPr lang="en-US" sz="1750" dirty="0">
              <a:solidFill>
                <a:schemeClr val="tx2"/>
              </a:solidFill>
            </a:endParaRPr>
          </a:p>
        </p:txBody>
      </p:sp>
    </p:spTree>
    <p:extLst>
      <p:ext uri="{BB962C8B-B14F-4D97-AF65-F5344CB8AC3E}">
        <p14:creationId xmlns:p14="http://schemas.microsoft.com/office/powerpoint/2010/main" val="558346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xmlns="" id="{EEDA04A8-4758-2B73-E43D-4E1FCB35A2EB}"/>
              </a:ext>
            </a:extLst>
          </p:cNvPr>
          <p:cNvSpPr txBox="1"/>
          <p:nvPr/>
        </p:nvSpPr>
        <p:spPr>
          <a:xfrm>
            <a:off x="354545" y="254101"/>
            <a:ext cx="8704788" cy="523220"/>
          </a:xfrm>
          <a:prstGeom prst="rect">
            <a:avLst/>
          </a:prstGeom>
          <a:noFill/>
        </p:spPr>
        <p:txBody>
          <a:bodyPr wrap="square" rtlCol="0">
            <a:spAutoFit/>
          </a:bodyPr>
          <a:lstStyle/>
          <a:p>
            <a:r>
              <a:rPr lang="en-BZ" sz="2800" b="1" dirty="0">
                <a:solidFill>
                  <a:schemeClr val="bg2"/>
                </a:solidFill>
              </a:rPr>
              <a:t>Some original written recomm</a:t>
            </a:r>
            <a:endParaRPr lang="en-BZ" sz="2800" b="1" dirty="0">
              <a:solidFill>
                <a:schemeClr val="bg2"/>
              </a:solidFill>
            </a:endParaRPr>
          </a:p>
        </p:txBody>
      </p:sp>
      <p:sp>
        <p:nvSpPr>
          <p:cNvPr id="6" name="ZoneTexte 5">
            <a:extLst>
              <a:ext uri="{FF2B5EF4-FFF2-40B4-BE49-F238E27FC236}">
                <a16:creationId xmlns:a16="http://schemas.microsoft.com/office/drawing/2014/main" xmlns="" id="{D937E8F0-9178-72A6-B072-17FE7CEDE1A4}"/>
              </a:ext>
            </a:extLst>
          </p:cNvPr>
          <p:cNvSpPr txBox="1"/>
          <p:nvPr/>
        </p:nvSpPr>
        <p:spPr>
          <a:xfrm>
            <a:off x="68555" y="1125476"/>
            <a:ext cx="12054890" cy="5478423"/>
          </a:xfrm>
          <a:prstGeom prst="rect">
            <a:avLst/>
          </a:prstGeom>
          <a:noFill/>
        </p:spPr>
        <p:txBody>
          <a:bodyPr wrap="square">
            <a:spAutoFit/>
          </a:bodyPr>
          <a:lstStyle/>
          <a:p>
            <a:pPr fontAlgn="base">
              <a:buClr>
                <a:schemeClr val="accent2"/>
              </a:buClr>
            </a:pPr>
            <a:r>
              <a:rPr lang="en-US" sz="1750" dirty="0" smtClean="0">
                <a:solidFill>
                  <a:schemeClr val="tx2"/>
                </a:solidFill>
              </a:rPr>
              <a:t>Alice</a:t>
            </a:r>
            <a:endParaRPr lang="en-US" sz="1750" dirty="0">
              <a:solidFill>
                <a:schemeClr val="tx2"/>
              </a:solidFill>
            </a:endParaRPr>
          </a:p>
          <a:p>
            <a:pPr marL="285750" indent="-285750" fontAlgn="base">
              <a:buClr>
                <a:schemeClr val="accent2"/>
              </a:buClr>
              <a:buFont typeface="Wingdings" panose="05000000000000000000" pitchFamily="2" charset="2"/>
              <a:buChar char="ü"/>
            </a:pPr>
            <a:r>
              <a:rPr lang="en-US" sz="1750" dirty="0">
                <a:solidFill>
                  <a:schemeClr val="tx2"/>
                </a:solidFill>
              </a:rPr>
              <a:t>develop a network of in situ along existing and future tracks over different ice type regions</a:t>
            </a:r>
          </a:p>
          <a:p>
            <a:pPr marL="285750" indent="-285750" fontAlgn="base">
              <a:buClr>
                <a:schemeClr val="accent2"/>
              </a:buClr>
              <a:buFont typeface="Wingdings" panose="05000000000000000000" pitchFamily="2" charset="2"/>
              <a:buChar char="ü"/>
            </a:pPr>
            <a:r>
              <a:rPr lang="en-US" sz="1750" dirty="0">
                <a:solidFill>
                  <a:schemeClr val="tx2"/>
                </a:solidFill>
              </a:rPr>
              <a:t>use physical retrackers</a:t>
            </a:r>
          </a:p>
          <a:p>
            <a:pPr marL="285750" indent="-285750" fontAlgn="base">
              <a:buClr>
                <a:schemeClr val="accent2"/>
              </a:buClr>
              <a:buFont typeface="Wingdings" panose="05000000000000000000" pitchFamily="2" charset="2"/>
              <a:buChar char="ü"/>
            </a:pPr>
            <a:r>
              <a:rPr lang="en-US" sz="1750" dirty="0">
                <a:solidFill>
                  <a:schemeClr val="tx2"/>
                </a:solidFill>
              </a:rPr>
              <a:t>try to use directly IS2 heights from ATL07 to process the data with the same treatment chain than for CryoSat-2</a:t>
            </a:r>
          </a:p>
          <a:p>
            <a:pPr marL="285750" indent="-285750" fontAlgn="base">
              <a:buClr>
                <a:schemeClr val="accent2"/>
              </a:buClr>
              <a:buFont typeface="Wingdings" panose="05000000000000000000" pitchFamily="2" charset="2"/>
              <a:buChar char="ü"/>
            </a:pPr>
            <a:r>
              <a:rPr lang="en-US" sz="1750" dirty="0">
                <a:solidFill>
                  <a:schemeClr val="tx2"/>
                </a:solidFill>
              </a:rPr>
              <a:t>test freeboard from the thematic product CRYOTEMPO for a new snow depth </a:t>
            </a:r>
            <a:r>
              <a:rPr lang="en-US" sz="1750" dirty="0" smtClean="0">
                <a:solidFill>
                  <a:schemeClr val="tx2"/>
                </a:solidFill>
              </a:rPr>
              <a:t>product</a:t>
            </a:r>
          </a:p>
          <a:p>
            <a:pPr fontAlgn="base">
              <a:buClr>
                <a:schemeClr val="accent2"/>
              </a:buClr>
            </a:pPr>
            <a:endParaRPr lang="en-US" sz="1750" dirty="0" smtClean="0">
              <a:solidFill>
                <a:schemeClr val="tx2"/>
              </a:solidFill>
            </a:endParaRPr>
          </a:p>
          <a:p>
            <a:pPr fontAlgn="base">
              <a:buClr>
                <a:schemeClr val="accent2"/>
              </a:buClr>
            </a:pPr>
            <a:r>
              <a:rPr lang="en-US" sz="1750" dirty="0" smtClean="0">
                <a:solidFill>
                  <a:schemeClr val="tx2"/>
                </a:solidFill>
              </a:rPr>
              <a:t>Franck</a:t>
            </a:r>
            <a:endParaRPr lang="en-US" sz="1750" dirty="0">
              <a:solidFill>
                <a:schemeClr val="tx2"/>
              </a:solidFill>
            </a:endParaRPr>
          </a:p>
          <a:p>
            <a:pPr marL="285750" indent="-285750" fontAlgn="base">
              <a:buClr>
                <a:schemeClr val="accent2"/>
              </a:buClr>
              <a:buFont typeface="Wingdings" panose="05000000000000000000" pitchFamily="2" charset="2"/>
              <a:buChar char="ü"/>
            </a:pPr>
            <a:r>
              <a:rPr lang="en-US" sz="1750" dirty="0">
                <a:solidFill>
                  <a:schemeClr val="tx2"/>
                </a:solidFill>
              </a:rPr>
              <a:t>To maintain a relatively high number of altimeter sensors</a:t>
            </a:r>
          </a:p>
          <a:p>
            <a:pPr marL="285750" indent="-285750" fontAlgn="base">
              <a:buClr>
                <a:schemeClr val="accent2"/>
              </a:buClr>
              <a:buFont typeface="Wingdings" panose="05000000000000000000" pitchFamily="2" charset="2"/>
              <a:buChar char="ü"/>
            </a:pPr>
            <a:r>
              <a:rPr lang="en-US" sz="1750" dirty="0">
                <a:solidFill>
                  <a:schemeClr val="tx2"/>
                </a:solidFill>
              </a:rPr>
              <a:t>To keep the relatively high </a:t>
            </a:r>
            <a:r>
              <a:rPr lang="en-US" sz="1750" dirty="0" err="1">
                <a:solidFill>
                  <a:schemeClr val="tx2"/>
                </a:solidFill>
              </a:rPr>
              <a:t>repetitivity</a:t>
            </a:r>
            <a:r>
              <a:rPr lang="en-US" sz="1750" dirty="0">
                <a:solidFill>
                  <a:schemeClr val="tx2"/>
                </a:solidFill>
              </a:rPr>
              <a:t> of the altimeter measurements</a:t>
            </a:r>
          </a:p>
          <a:p>
            <a:pPr marL="285750" indent="-285750" fontAlgn="base">
              <a:buClr>
                <a:schemeClr val="accent2"/>
              </a:buClr>
              <a:buFont typeface="Wingdings" panose="05000000000000000000" pitchFamily="2" charset="2"/>
              <a:buChar char="ü"/>
            </a:pPr>
            <a:r>
              <a:rPr lang="en-US" sz="1750" dirty="0">
                <a:solidFill>
                  <a:schemeClr val="tx2"/>
                </a:solidFill>
              </a:rPr>
              <a:t>To facilitate the combined use of different sensors</a:t>
            </a:r>
          </a:p>
          <a:p>
            <a:pPr fontAlgn="base">
              <a:buClr>
                <a:schemeClr val="accent2"/>
              </a:buClr>
            </a:pPr>
            <a:endParaRPr lang="en-US" sz="1750" dirty="0" smtClean="0">
              <a:solidFill>
                <a:schemeClr val="tx2"/>
              </a:solidFill>
            </a:endParaRPr>
          </a:p>
          <a:p>
            <a:pPr fontAlgn="base">
              <a:buClr>
                <a:schemeClr val="accent2"/>
              </a:buClr>
            </a:pPr>
            <a:r>
              <a:rPr lang="en-US" sz="1750" dirty="0" smtClean="0">
                <a:solidFill>
                  <a:schemeClr val="tx2"/>
                </a:solidFill>
              </a:rPr>
              <a:t>Lu</a:t>
            </a:r>
          </a:p>
          <a:p>
            <a:pPr marL="285750" indent="-285750" fontAlgn="base">
              <a:buClr>
                <a:schemeClr val="accent2"/>
              </a:buClr>
              <a:buFont typeface="Wingdings" panose="05000000000000000000" pitchFamily="2" charset="2"/>
              <a:buChar char="ü"/>
            </a:pPr>
            <a:r>
              <a:rPr lang="en-US" sz="1750" dirty="0" smtClean="0">
                <a:solidFill>
                  <a:schemeClr val="tx2"/>
                </a:solidFill>
              </a:rPr>
              <a:t>could </a:t>
            </a:r>
            <a:r>
              <a:rPr lang="en-US" sz="1750" dirty="0">
                <a:solidFill>
                  <a:schemeClr val="tx2"/>
                </a:solidFill>
              </a:rPr>
              <a:t>have and work with field colleagues to deploy more systematic field and in-situ measurements for satellite validation and training; </a:t>
            </a:r>
          </a:p>
          <a:p>
            <a:pPr marL="285750" indent="-285750" fontAlgn="base">
              <a:buClr>
                <a:schemeClr val="accent2"/>
              </a:buClr>
              <a:buFont typeface="Wingdings" panose="05000000000000000000" pitchFamily="2" charset="2"/>
              <a:buChar char="ü"/>
            </a:pPr>
            <a:r>
              <a:rPr lang="en-US" sz="1750" dirty="0" smtClean="0">
                <a:solidFill>
                  <a:schemeClr val="tx2"/>
                </a:solidFill>
              </a:rPr>
              <a:t>revisit </a:t>
            </a:r>
            <a:r>
              <a:rPr lang="en-US" sz="1750" dirty="0">
                <a:solidFill>
                  <a:schemeClr val="tx2"/>
                </a:solidFill>
              </a:rPr>
              <a:t>the past the altimeters and make it more convenient and easily handy to users; </a:t>
            </a:r>
          </a:p>
          <a:p>
            <a:pPr marL="285750" indent="-285750" fontAlgn="base">
              <a:buClr>
                <a:schemeClr val="accent2"/>
              </a:buClr>
              <a:buFont typeface="Wingdings" panose="05000000000000000000" pitchFamily="2" charset="2"/>
              <a:buChar char="ü"/>
            </a:pPr>
            <a:r>
              <a:rPr lang="en-US" sz="1750" dirty="0" smtClean="0">
                <a:solidFill>
                  <a:schemeClr val="tx2"/>
                </a:solidFill>
              </a:rPr>
              <a:t>bring </a:t>
            </a:r>
            <a:r>
              <a:rPr lang="en-US" sz="1750" dirty="0">
                <a:solidFill>
                  <a:schemeClr val="tx2"/>
                </a:solidFill>
              </a:rPr>
              <a:t>the closely collaboration across the institutions, like common mailing lists?; as well as </a:t>
            </a:r>
            <a:r>
              <a:rPr lang="en-US" sz="1750" dirty="0" err="1">
                <a:solidFill>
                  <a:schemeClr val="tx2"/>
                </a:solidFill>
              </a:rPr>
              <a:t>intercomparison</a:t>
            </a:r>
            <a:r>
              <a:rPr lang="en-US" sz="1750" dirty="0">
                <a:solidFill>
                  <a:schemeClr val="tx2"/>
                </a:solidFill>
              </a:rPr>
              <a:t> of the sea ice thickness, snow depth product from different sensors, not just over the Altimeter, but also includes radiometers and SAR-based methods; </a:t>
            </a:r>
          </a:p>
          <a:p>
            <a:pPr marL="285750" indent="-285750" fontAlgn="base">
              <a:buClr>
                <a:schemeClr val="accent2"/>
              </a:buClr>
              <a:buFont typeface="Wingdings" panose="05000000000000000000" pitchFamily="2" charset="2"/>
              <a:buChar char="ü"/>
            </a:pPr>
            <a:r>
              <a:rPr lang="en-US" sz="1750" dirty="0" smtClean="0">
                <a:solidFill>
                  <a:schemeClr val="tx2"/>
                </a:solidFill>
              </a:rPr>
              <a:t>pilot </a:t>
            </a:r>
            <a:r>
              <a:rPr lang="en-US" sz="1750" dirty="0">
                <a:solidFill>
                  <a:schemeClr val="tx2"/>
                </a:solidFill>
              </a:rPr>
              <a:t>the other satellites that they came cross track more frequent or share the near-real time tracks, like CRYO2ICE campaigns.</a:t>
            </a:r>
          </a:p>
          <a:p>
            <a:pPr marL="285750" indent="-285750" fontAlgn="base">
              <a:buClr>
                <a:schemeClr val="accent2"/>
              </a:buClr>
              <a:buFont typeface="Wingdings" panose="05000000000000000000" pitchFamily="2" charset="2"/>
              <a:buChar char="ü"/>
            </a:pPr>
            <a:endParaRPr lang="en-US" sz="1750" dirty="0">
              <a:solidFill>
                <a:schemeClr val="tx2"/>
              </a:solidFill>
            </a:endParaRPr>
          </a:p>
        </p:txBody>
      </p:sp>
    </p:spTree>
    <p:extLst>
      <p:ext uri="{BB962C8B-B14F-4D97-AF65-F5344CB8AC3E}">
        <p14:creationId xmlns:p14="http://schemas.microsoft.com/office/powerpoint/2010/main" val="305173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4366B5EEC1144B88E1B4201B7241D8" ma:contentTypeVersion="16" ma:contentTypeDescription="Create a new document." ma:contentTypeScope="" ma:versionID="cc7c0e1f49631ba1eaae125c73886bc8">
  <xsd:schema xmlns:xsd="http://www.w3.org/2001/XMLSchema" xmlns:xs="http://www.w3.org/2001/XMLSchema" xmlns:p="http://schemas.microsoft.com/office/2006/metadata/properties" xmlns:ns2="2b386e02-721f-46e5-8b39-5477e432c55d" xmlns:ns3="fc180a16-d2eb-4288-bfbb-4a568c270bbc" targetNamespace="http://schemas.microsoft.com/office/2006/metadata/properties" ma:root="true" ma:fieldsID="59c85cbd12f5c650825b3446ee7a3c7c" ns2:_="" ns3:_="">
    <xsd:import namespace="2b386e02-721f-46e5-8b39-5477e432c55d"/>
    <xsd:import namespace="fc180a16-d2eb-4288-bfbb-4a568c270b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386e02-721f-46e5-8b39-5477e432c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ebeff9-d408-4532-8076-4450bb00c1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80a16-d2eb-4288-bfbb-4a568c270b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c905b0-ce18-4f32-a7ea-d70a405df192}" ma:internalName="TaxCatchAll" ma:showField="CatchAllData" ma:web="fc180a16-d2eb-4288-bfbb-4a568c270b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386e02-721f-46e5-8b39-5477e432c55d">
      <Terms xmlns="http://schemas.microsoft.com/office/infopath/2007/PartnerControls"/>
    </lcf76f155ced4ddcb4097134ff3c332f>
    <TaxCatchAll xmlns="fc180a16-d2eb-4288-bfbb-4a568c270b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E18A33-2F43-4099-8854-23DA3ABB0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386e02-721f-46e5-8b39-5477e432c55d"/>
    <ds:schemaRef ds:uri="fc180a16-d2eb-4288-bfbb-4a568c270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1F3E17-DE6C-4209-BAED-0FE24F2174B4}">
  <ds:schemaRefs>
    <ds:schemaRef ds:uri="http://purl.org/dc/elements/1.1/"/>
    <ds:schemaRef ds:uri="http://schemas.openxmlformats.org/package/2006/metadata/core-properties"/>
    <ds:schemaRef ds:uri="fc180a16-d2eb-4288-bfbb-4a568c270bbc"/>
    <ds:schemaRef ds:uri="http://purl.org/dc/terms/"/>
    <ds:schemaRef ds:uri="http://schemas.microsoft.com/office/infopath/2007/PartnerControls"/>
    <ds:schemaRef ds:uri="http://schemas.microsoft.com/office/2006/documentManagement/types"/>
    <ds:schemaRef ds:uri="http://schemas.microsoft.com/office/2006/metadata/properties"/>
    <ds:schemaRef ds:uri="2b386e02-721f-46e5-8b39-5477e432c55d"/>
    <ds:schemaRef ds:uri="http://www.w3.org/XML/1998/namespace"/>
    <ds:schemaRef ds:uri="http://purl.org/dc/dcmitype/"/>
  </ds:schemaRefs>
</ds:datastoreItem>
</file>

<file path=customXml/itemProps3.xml><?xml version="1.0" encoding="utf-8"?>
<ds:datastoreItem xmlns:ds="http://schemas.openxmlformats.org/officeDocument/2006/customXml" ds:itemID="{6877C05D-D608-46B7-8547-14CD2573F721}">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otalTime>9080</TotalTime>
  <Words>806</Words>
  <Application>Microsoft Macintosh PowerPoint</Application>
  <PresentationFormat>Personnalisé</PresentationFormat>
  <Paragraphs>116</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ESA European Space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Versace</dc:creator>
  <cp:lastModifiedBy>Sara Fleury</cp:lastModifiedBy>
  <cp:revision>69</cp:revision>
  <dcterms:created xsi:type="dcterms:W3CDTF">2022-10-21T11:49:48Z</dcterms:created>
  <dcterms:modified xsi:type="dcterms:W3CDTF">2024-09-06T14:22:35Z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2022-10-21T11:49:49Z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fd9a54cd-8f7e-4ebb-bd95-c6c1429cc846</vt:lpwstr>
  </property>
  <property fmtid="{D5CDD505-2E9C-101B-9397-08002B2CF9AE}" pid="8" name="MSIP_Label_3976fa30-1907-4356-8241-62ea5e1c0256_ContentBits">
    <vt:lpwstr>0</vt:lpwstr>
  </property>
  <property fmtid="{D5CDD505-2E9C-101B-9397-08002B2CF9AE}" pid="9" name="ContentTypeId">
    <vt:lpwstr>0x010100314366B5EEC1144B88E1B4201B7241D8</vt:lpwstr>
  </property>
  <property fmtid="{D5CDD505-2E9C-101B-9397-08002B2CF9AE}" pid="10" name="MediaServiceImageTags">
    <vt:lpwstr/>
  </property>
</Properties>
</file>