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8422-69F1-4459-A77B-6A7437F31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828CF-E199-4F4B-A3CF-FE9E82E62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2A81-9283-481D-B012-2C9FC62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508E-FB82-448A-8C04-11FBD59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B854-C326-425C-8DBC-EA517D30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23F2-9D47-4288-B5CA-322C3C4F5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DE276-0C1E-4112-A09B-10E9A8EAFC3C}"/>
              </a:ext>
            </a:extLst>
          </p:cNvPr>
          <p:cNvSpPr txBox="1"/>
          <p:nvPr userDrawn="1"/>
        </p:nvSpPr>
        <p:spPr>
          <a:xfrm>
            <a:off x="94531" y="1400758"/>
            <a:ext cx="10814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30 Years of Progress in Radar Altimetry Symposium</a:t>
            </a:r>
            <a:endParaRPr lang="en-GB" sz="2400" dirty="0">
              <a:solidFill>
                <a:schemeClr val="bg1"/>
              </a:solidFill>
              <a:latin typeface="NotesEsa" panose="02000506030000020004" pitchFamily="2" charset="0"/>
            </a:endParaRPr>
          </a:p>
          <a:p>
            <a:r>
              <a:rPr lang="en-GB" sz="20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2-7</a:t>
            </a:r>
            <a:r>
              <a:rPr lang="en-GB" sz="2000" dirty="0">
                <a:solidFill>
                  <a:schemeClr val="bg1"/>
                </a:solidFill>
                <a:latin typeface="NotesEsa" panose="02000506030000020004" pitchFamily="2" charset="0"/>
              </a:rPr>
              <a:t> September 2024 | Montpellier, France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1EB44-5630-4B78-AF50-B4A2C95FB2AC}"/>
              </a:ext>
            </a:extLst>
          </p:cNvPr>
          <p:cNvCxnSpPr>
            <a:cxnSpLocks/>
          </p:cNvCxnSpPr>
          <p:nvPr userDrawn="1"/>
        </p:nvCxnSpPr>
        <p:spPr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03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5231-C8D1-4CA1-90AB-02812A3F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E7308-D343-49FC-957A-4B7713A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F3C3B-9937-4D36-8B5C-0B9C6E0C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3A93-1242-489C-8BB9-56DD5B76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1E4C-7DE9-47A1-A11D-641C56E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2F484-0A61-437F-9597-E170582B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FFDC-FC2E-4A81-8A66-F2B8C0D63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1843-63B0-4C8A-90A9-4816A3FC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D97F4-EC50-4406-A865-7E57AD28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BD44-E43B-4D7D-A8A2-57556901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06E784-314F-9A9E-65DB-3DC6F6FCE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3" y="0"/>
            <a:ext cx="12191237" cy="102850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BD46-0726-4920-B4F3-6A031C28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" y="1542462"/>
            <a:ext cx="119954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31D5-48C9-4740-A17C-EF91AE9C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485E5-5DD6-4C71-A053-D8E88CC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449FD-7898-963D-E4EC-6A2435415F2E}"/>
              </a:ext>
            </a:extLst>
          </p:cNvPr>
          <p:cNvSpPr txBox="1"/>
          <p:nvPr userDrawn="1"/>
        </p:nvSpPr>
        <p:spPr>
          <a:xfrm>
            <a:off x="111690" y="221865"/>
            <a:ext cx="11968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NotesEsa" panose="02000506030000020004" pitchFamily="2" charset="0"/>
              </a:rPr>
              <a:t>30 Years of Progress in Radar Altimetry Symposium</a:t>
            </a:r>
            <a:endParaRPr lang="en-GB" sz="1600" dirty="0">
              <a:solidFill>
                <a:schemeClr val="bg1"/>
              </a:solidFill>
              <a:latin typeface="NotesEsa" panose="02000506030000020004" pitchFamily="2" charset="0"/>
            </a:endParaRPr>
          </a:p>
          <a:p>
            <a:r>
              <a:rPr lang="en-GB" sz="14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2-7</a:t>
            </a:r>
            <a:r>
              <a:rPr lang="en-GB" sz="1400" dirty="0">
                <a:solidFill>
                  <a:schemeClr val="bg1"/>
                </a:solidFill>
                <a:latin typeface="NotesEsa" panose="02000506030000020004" pitchFamily="2" charset="0"/>
              </a:rPr>
              <a:t> September 2024 | Montpellier, France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3513-4242-4F2D-A471-EF3BD487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EBC2C-75DA-422E-9EA9-AF7049C2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1C95E-0AE5-4E1D-8FA1-9CDD0A1C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B3070-94E2-44A7-97F9-4CD54801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C19D-6F43-44CF-A84F-DED3820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44F1-71F7-427E-84A3-0599A390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972B-4D88-427C-B0E6-507371E5C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B906-5AE8-4C55-93EF-07E3FD8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CAF6A-F4BA-4F36-A5F1-841FC4D2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D99-9D45-49B7-A539-982906EF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3129F-1A46-443E-90D3-15BD529D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836C-EB19-4E12-AB81-0379B09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6619-8F1D-4607-9CB8-F907685A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4D7DE-8B47-4C6B-BB6A-09F40A7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377F-C489-44BF-9EF2-54730CFB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6A7D-98DB-4737-AAFF-9835BF3FA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399F9-40C0-4228-BBD2-E05B244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87862-D8EF-4859-A1F5-D22D8148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CF261-C26C-4FE7-B9CF-68595E48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1BD2-4E6B-4C33-AFC3-9872F57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A8DF9-3D73-404D-BC55-65C03AEB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87775-1F29-42BC-AC67-6BA5BCF7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F3E85-D172-478F-9BD9-C7BB920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F7053-E247-4D8A-849C-4D7D0877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A42F-2CA9-49F1-BD8B-668803CF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9687E-E394-4363-A3BB-5BDD81CD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F424-18C8-45A9-832F-9D51222A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BE7-FC76-473E-BA39-1E4E9015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88E1-4F17-4D55-9641-6B5A9F42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2E04-3D93-40B9-AB99-252947D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341-3B14-483B-857D-ACAA0256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DC9C1-16BE-4AD0-8BA9-92AD0770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0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C91C-D445-4A55-AEE9-98179AF7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018A-48E4-4D6D-8E95-C815ACCC2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50104-ABF1-49DD-A89A-7BA0336D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E2FD9-5B08-44D1-87B5-4AAC1322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4AA6C-9BC8-4134-9F1B-96BA9B45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B2F61-6CEF-4C23-9134-152AA07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8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5395-87DE-47EE-BD5E-49EC7CF7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C72C-58D2-4DAB-95F7-0E34581AE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38B2-9CC9-4C12-B385-893C76720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6BC-C562-4520-B4BA-4686A2EC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F862-10F7-4A6C-A371-6F8FC8444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FB576-4C79-B1C3-F69B-B63AE21DFF43}"/>
              </a:ext>
            </a:extLst>
          </p:cNvPr>
          <p:cNvSpPr txBox="1"/>
          <p:nvPr/>
        </p:nvSpPr>
        <p:spPr>
          <a:xfrm>
            <a:off x="204704" y="3343728"/>
            <a:ext cx="681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solidFill>
                  <a:schemeClr val="bg1"/>
                </a:solidFill>
                <a:latin typeface="NotesEsa" panose="02000506030000020004" pitchFamily="2" charset="0"/>
              </a:rPr>
              <a:t>Theme 3: Coastal ocean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F6135-C23C-E01F-FF06-4543896FF1B0}"/>
              </a:ext>
            </a:extLst>
          </p:cNvPr>
          <p:cNvSpPr txBox="1"/>
          <p:nvPr/>
        </p:nvSpPr>
        <p:spPr>
          <a:xfrm>
            <a:off x="223360" y="4826223"/>
            <a:ext cx="42942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Jesus </a:t>
            </a:r>
            <a:r>
              <a:rPr lang="en-GB" sz="2000" i="1" dirty="0" err="1">
                <a:solidFill>
                  <a:schemeClr val="bg1"/>
                </a:solidFill>
                <a:latin typeface="NotesEsa" panose="02000506030000020004" pitchFamily="2" charset="0"/>
              </a:rPr>
              <a:t>Gómez-Enri</a:t>
            </a:r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, Claire Maraldi, Christine Gommenginger, </a:t>
            </a:r>
            <a:r>
              <a:rPr lang="en-GB" sz="2000" i="1" dirty="0" err="1">
                <a:solidFill>
                  <a:schemeClr val="bg1"/>
                </a:solidFill>
                <a:latin typeface="NotesEsa" panose="02000506030000020004" pitchFamily="2" charset="0"/>
              </a:rPr>
              <a:t>Imen</a:t>
            </a:r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 Turki, </a:t>
            </a:r>
            <a:r>
              <a:rPr lang="en-GB" sz="2000" i="1" dirty="0" err="1">
                <a:solidFill>
                  <a:schemeClr val="bg1"/>
                </a:solidFill>
                <a:latin typeface="NotesEsa" panose="02000506030000020004" pitchFamily="2" charset="0"/>
              </a:rPr>
              <a:t>Lotfi</a:t>
            </a:r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 </a:t>
            </a:r>
            <a:r>
              <a:rPr lang="en-GB" sz="2000" i="1" dirty="0" err="1">
                <a:solidFill>
                  <a:schemeClr val="bg1"/>
                </a:solidFill>
                <a:latin typeface="NotesEsa" panose="02000506030000020004" pitchFamily="2" charset="0"/>
              </a:rPr>
              <a:t>Aouf</a:t>
            </a:r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, Sonia Ponce De </a:t>
            </a:r>
            <a:r>
              <a:rPr lang="en-GB" sz="2000" i="1" dirty="0" err="1">
                <a:solidFill>
                  <a:schemeClr val="bg1"/>
                </a:solidFill>
                <a:latin typeface="NotesEsa" panose="02000506030000020004" pitchFamily="2" charset="0"/>
              </a:rPr>
              <a:t>León</a:t>
            </a:r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 Alvarez</a:t>
            </a:r>
          </a:p>
        </p:txBody>
      </p:sp>
    </p:spTree>
    <p:extLst>
      <p:ext uri="{BB962C8B-B14F-4D97-AF65-F5344CB8AC3E}">
        <p14:creationId xmlns:p14="http://schemas.microsoft.com/office/powerpoint/2010/main" val="26438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828472-20A7-5C57-DF98-A2D89601C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" y="1542462"/>
            <a:ext cx="11995480" cy="4351338"/>
          </a:xfrm>
        </p:spPr>
        <p:txBody>
          <a:bodyPr/>
          <a:lstStyle/>
          <a:p>
            <a:r>
              <a:rPr lang="en-GB" dirty="0"/>
              <a:t>Three oral sessions on Wednesday</a:t>
            </a:r>
          </a:p>
          <a:p>
            <a:r>
              <a:rPr lang="en-GB" dirty="0"/>
              <a:t>15 talks</a:t>
            </a:r>
          </a:p>
          <a:p>
            <a:r>
              <a:rPr lang="en-GB" dirty="0"/>
              <a:t>19 posters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04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7E9E0-6F47-69BF-8E77-511AC4BD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" y="1542462"/>
            <a:ext cx="1199548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GB" sz="3400" b="1" dirty="0"/>
              <a:t>SESSION 3.1 Coastal Ocean (Jesus </a:t>
            </a:r>
            <a:r>
              <a:rPr lang="en-GB" sz="3400" b="1" dirty="0" err="1"/>
              <a:t>Gómez-Enri</a:t>
            </a:r>
            <a:r>
              <a:rPr lang="en-GB" sz="3400" b="1" dirty="0"/>
              <a:t>, Claire Maraldi)</a:t>
            </a:r>
          </a:p>
          <a:p>
            <a:pPr>
              <a:lnSpc>
                <a:spcPct val="130000"/>
              </a:lnSpc>
            </a:pPr>
            <a:r>
              <a:rPr lang="en-GB" dirty="0"/>
              <a:t>Acceleration in regional mean sea level is spatially heterogeneous (non-steric component) and faster in coastal seas (40%).</a:t>
            </a:r>
          </a:p>
          <a:p>
            <a:pPr lvl="1">
              <a:lnSpc>
                <a:spcPct val="130000"/>
              </a:lnSpc>
            </a:pPr>
            <a:r>
              <a:rPr lang="en-GB" dirty="0"/>
              <a:t>Time of emergence of significant sea level trends and accelerations in coastal seas is longer than current altimeter record, hindering interpretation of long-term coastal sea level changes</a:t>
            </a:r>
          </a:p>
          <a:p>
            <a:pPr>
              <a:lnSpc>
                <a:spcPct val="130000"/>
              </a:lnSpc>
            </a:pPr>
            <a:r>
              <a:rPr lang="en-GB" dirty="0"/>
              <a:t>SWOT 2D high-res images reveal fine-scale structures of coastal water levels for the first time.</a:t>
            </a:r>
          </a:p>
          <a:p>
            <a:pPr lvl="1">
              <a:lnSpc>
                <a:spcPct val="130000"/>
              </a:lnSpc>
            </a:pPr>
            <a:r>
              <a:rPr lang="en-GB" dirty="0"/>
              <a:t>Coastal water level has many components (waves, winds, river discharge, marine heat waves…) all with different complex 2D spatial structures and temporal signatures (extremes, trends..)</a:t>
            </a:r>
          </a:p>
          <a:p>
            <a:pPr>
              <a:lnSpc>
                <a:spcPct val="130000"/>
              </a:lnSpc>
            </a:pPr>
            <a:r>
              <a:rPr lang="en-GB" dirty="0"/>
              <a:t>Optimal FFSAR processing provides valuable fine-scale water level data over small targets (60 m) and water level variations (&lt; 10 cm).</a:t>
            </a:r>
          </a:p>
          <a:p>
            <a:pPr lvl="1">
              <a:lnSpc>
                <a:spcPct val="130000"/>
              </a:lnSpc>
            </a:pPr>
            <a:r>
              <a:rPr lang="en-GB" dirty="0"/>
              <a:t>Emerging low-cost water level gauges technologies to monitor water levels in coastal seas</a:t>
            </a:r>
          </a:p>
        </p:txBody>
      </p:sp>
    </p:spTree>
    <p:extLst>
      <p:ext uri="{BB962C8B-B14F-4D97-AF65-F5344CB8AC3E}">
        <p14:creationId xmlns:p14="http://schemas.microsoft.com/office/powerpoint/2010/main" val="67671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7E9E0-6F47-69BF-8E77-511AC4BD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586594"/>
            <a:ext cx="1199515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b="1" dirty="0"/>
              <a:t>SESSION 3.2 Coastal Ocean (Christine Gommenginger, </a:t>
            </a:r>
            <a:r>
              <a:rPr lang="en-GB" sz="2600" b="1" dirty="0" err="1"/>
              <a:t>Imen</a:t>
            </a:r>
            <a:r>
              <a:rPr lang="en-GB" sz="2600" b="1" dirty="0"/>
              <a:t> Turki) 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2400" dirty="0"/>
              <a:t>Investigating the effects of river discharges and the dynamics of sediment plumes on S3A-B and  Cryosat-2 altimetry close to estuary to study interactions between river-outflow and shelf waters.</a:t>
            </a:r>
          </a:p>
          <a:p>
            <a:pPr lvl="1">
              <a:lnSpc>
                <a:spcPct val="130000"/>
              </a:lnSpc>
            </a:pPr>
            <a:r>
              <a:rPr lang="en-GB" sz="2000" dirty="0"/>
              <a:t>Getting valid measurements of physical processes close to the shore is still challenging … more work is needed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2400" dirty="0" err="1"/>
              <a:t>HydroCoastal</a:t>
            </a:r>
            <a:r>
              <a:rPr lang="en-GB" sz="2400" dirty="0"/>
              <a:t>, a large project bringing together hydrology and coastal altimetry community</a:t>
            </a:r>
          </a:p>
          <a:p>
            <a:pPr lvl="1">
              <a:lnSpc>
                <a:spcPct val="130000"/>
              </a:lnSpc>
            </a:pPr>
            <a:r>
              <a:rPr lang="en-GB" sz="2000" dirty="0"/>
              <a:t>highlighted the relevance of SAR and SARIN to improve monitoring of coastal/inland waters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2400" dirty="0"/>
              <a:t>Interannual and interdecadal changes in shelf- edge currents in Canadian East and West coasts using Jason1-2-3 and Sentinel 6 and their physical relation with climate mechanisms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2400" dirty="0"/>
              <a:t>Investigating coastal tides using FF-SAR and SWOT products (2km, 250 m) in Bristol Channel and gives new insights into non-linear effects between different constituents in complex environments</a:t>
            </a:r>
          </a:p>
        </p:txBody>
      </p:sp>
    </p:spTree>
    <p:extLst>
      <p:ext uri="{BB962C8B-B14F-4D97-AF65-F5344CB8AC3E}">
        <p14:creationId xmlns:p14="http://schemas.microsoft.com/office/powerpoint/2010/main" val="2520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7E9E0-6F47-69BF-8E77-511AC4BD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" y="1542462"/>
            <a:ext cx="1199548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GB" b="1" dirty="0"/>
              <a:t>SESSION 3.3 Coastal Ocean (</a:t>
            </a:r>
            <a:r>
              <a:rPr lang="en-GB" b="1" dirty="0" err="1"/>
              <a:t>Lotfi</a:t>
            </a:r>
            <a:r>
              <a:rPr lang="en-GB" b="1" dirty="0"/>
              <a:t> </a:t>
            </a:r>
            <a:r>
              <a:rPr lang="en-GB" b="1" dirty="0" err="1"/>
              <a:t>Aouf</a:t>
            </a:r>
            <a:r>
              <a:rPr lang="en-GB" b="1" dirty="0"/>
              <a:t>, Sonia Ponce De </a:t>
            </a:r>
            <a:r>
              <a:rPr lang="en-GB" b="1" dirty="0" err="1"/>
              <a:t>León</a:t>
            </a:r>
            <a:r>
              <a:rPr lang="en-GB" b="1" dirty="0"/>
              <a:t> Alvarez)</a:t>
            </a:r>
          </a:p>
          <a:p>
            <a:pPr fontAlgn="base">
              <a:lnSpc>
                <a:spcPct val="13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400" dirty="0"/>
              <a:t>Use of SAR interferometric measurements for processing open and coastal ocean dynamics (SSH, SWH), applied to Cuban archipelago, show significant improvement of data precision: a new coastal processor that could be explored for CRISTAL mission.</a:t>
            </a:r>
          </a:p>
          <a:p>
            <a:pPr fontAlgn="base">
              <a:lnSpc>
                <a:spcPct val="13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GB" sz="2400" dirty="0"/>
              <a:t>Two presentations on estimating wind and wave energy power at global and regional scales from historical altimeter data </a:t>
            </a:r>
          </a:p>
          <a:p>
            <a:pPr fontAlgn="base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2400" dirty="0"/>
              <a:t>Drone-based lidar shows new capability to measure directional wave spectra in coastal area: opportunities to validation of altimeters missions</a:t>
            </a:r>
          </a:p>
          <a:p>
            <a:pPr fontAlgn="base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2400" dirty="0"/>
              <a:t>Using a multi-mission approach (</a:t>
            </a:r>
            <a:r>
              <a:rPr lang="en-GB" sz="2400" dirty="0" err="1"/>
              <a:t>HydroCoastal</a:t>
            </a:r>
            <a:r>
              <a:rPr lang="en-GB" sz="2400" dirty="0"/>
              <a:t>, FF-SAR,..) including SWOT altimetry for monitoring the SSH in Baltic Sea with an intensive validation using dense tide gauges network</a:t>
            </a:r>
          </a:p>
        </p:txBody>
      </p:sp>
    </p:spTree>
    <p:extLst>
      <p:ext uri="{BB962C8B-B14F-4D97-AF65-F5344CB8AC3E}">
        <p14:creationId xmlns:p14="http://schemas.microsoft.com/office/powerpoint/2010/main" val="288965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7E9E0-6F47-69BF-8E77-511AC4BD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543049"/>
            <a:ext cx="11995150" cy="5195207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GB" sz="3800" b="1" dirty="0"/>
              <a:t>Theme 3 Coastal Ocean RECOMMENDATIONS 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3200" dirty="0"/>
              <a:t>Need more work to understand the physical drivers of coastal water level change </a:t>
            </a:r>
          </a:p>
          <a:p>
            <a:pPr lvl="1">
              <a:lnSpc>
                <a:spcPct val="130000"/>
              </a:lnSpc>
            </a:pPr>
            <a:r>
              <a:rPr lang="en-GB" sz="2600" dirty="0"/>
              <a:t>combining numerical models, in situ and satellite data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3200" dirty="0"/>
              <a:t>Develop high-resolution 2D observations of wave and wind fields in coastal seas</a:t>
            </a:r>
          </a:p>
          <a:p>
            <a:pPr lvl="1">
              <a:lnSpc>
                <a:spcPct val="130000"/>
              </a:lnSpc>
            </a:pPr>
            <a:r>
              <a:rPr lang="en-GB" sz="2600" dirty="0"/>
              <a:t>not only for SSB correction but also for coastal operational needs, risks/hazards management and mitigation/adaptation policy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3200" dirty="0"/>
              <a:t>Address the woefully inadequate revisit frequency of satellites to capture extremes at the coast</a:t>
            </a:r>
          </a:p>
          <a:p>
            <a:pPr lvl="1">
              <a:lnSpc>
                <a:spcPct val="130000"/>
              </a:lnSpc>
            </a:pPr>
            <a:r>
              <a:rPr lang="en-GB" sz="2600" dirty="0"/>
              <a:t>1-day revisit or finer</a:t>
            </a:r>
          </a:p>
          <a:p>
            <a:pPr lvl="1">
              <a:lnSpc>
                <a:spcPct val="130000"/>
              </a:lnSpc>
            </a:pPr>
            <a:r>
              <a:rPr lang="en-GB" sz="2600" dirty="0"/>
              <a:t>Expand the remit of missions like SMASH to include coastal ? design new constellation to address coastal needs ? 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3200" dirty="0"/>
              <a:t>Need more work on FF-SAR to optimise processing for coastal and inland water applications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GB" sz="3200" dirty="0"/>
              <a:t>Need more in situ and high-resolution satellite data to combine with altimetry to understand complex phenomena and inter-dependencies in coastal and estuarine transition zones that link inland water to open ocean</a:t>
            </a:r>
          </a:p>
          <a:p>
            <a:pPr lvl="1">
              <a:lnSpc>
                <a:spcPct val="130000"/>
              </a:lnSpc>
            </a:pPr>
            <a:r>
              <a:rPr lang="en-GB" sz="2600" dirty="0"/>
              <a:t>New tide gauges and wave buoys to observe poorly sampled areas e.g. Africa</a:t>
            </a:r>
          </a:p>
        </p:txBody>
      </p:sp>
    </p:spTree>
    <p:extLst>
      <p:ext uri="{BB962C8B-B14F-4D97-AF65-F5344CB8AC3E}">
        <p14:creationId xmlns:p14="http://schemas.microsoft.com/office/powerpoint/2010/main" val="3281902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5018</TotalTime>
  <Words>601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NotesEsa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Christine Gommenginger</cp:lastModifiedBy>
  <cp:revision>32</cp:revision>
  <dcterms:created xsi:type="dcterms:W3CDTF">2022-10-21T11:49:48Z</dcterms:created>
  <dcterms:modified xsi:type="dcterms:W3CDTF">2024-09-06T12:00:27Z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