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8"/>
  </p:notesMasterIdLst>
  <p:sldIdLst>
    <p:sldId id="256" r:id="rId3"/>
    <p:sldId id="925" r:id="rId4"/>
    <p:sldId id="929" r:id="rId5"/>
    <p:sldId id="935" r:id="rId6"/>
    <p:sldId id="936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9F4217-C8E4-4F4F-B780-5EE50A7F327B}" v="148" dt="2024-09-04T07:54:43.609"/>
    <p1510:client id="{41EE89B7-135E-43FB-88E5-DB4C5C7EE107}" v="1406" dt="2024-09-05T16:37:21.480"/>
    <p1510:client id="{68FE751D-96E2-4C3B-9C0C-21A1BAFE363B}" v="1859" dt="2024-09-05T20:37:36.624"/>
    <p1510:client id="{8AF222E6-C6EC-41C7-8394-448147AA9E55}" v="270" dt="2024-09-05T21:17:05.036"/>
    <p1510:client id="{DB270F4A-C68F-4A79-99B2-552A26A10A1F}" v="25" dt="2024-09-06T06:17:07.34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E53D6-217A-4240-874E-6B64CE5C2A5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ABD2F-AECF-E14E-9F2E-8589C6185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10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1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9" lvl="0" indent="-34289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77" lvl="1" indent="-34289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566" lvl="2" indent="-34289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54" lvl="3" indent="-34289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943" lvl="4" indent="-34289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131" lvl="5" indent="-34289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320" lvl="6" indent="-34289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509" lvl="7" indent="-34289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97" lvl="8" indent="-34289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dt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3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6" y="-36443"/>
            <a:ext cx="12190474" cy="102412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8815A8A-656B-B001-31E7-B32BBC68339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-6626" y="-24128"/>
            <a:ext cx="959402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35000" algn="l" rtl="0" eaLnBrk="1" fontAlgn="base" hangingPunct="1">
              <a:spcBef>
                <a:spcPct val="0"/>
              </a:spcBef>
              <a:spcAft>
                <a:spcPct val="0"/>
              </a:spcAft>
              <a:defRPr sz="2100" b="1" i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134541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34541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34541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34541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bg1"/>
                </a:solidFill>
                <a:latin typeface="Century Gothic" pitchFamily="34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bg1"/>
                </a:solidFill>
                <a:latin typeface="Century Gothic" pitchFamily="34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bg1"/>
                </a:solidFill>
                <a:latin typeface="Century Gothic" pitchFamily="34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bg1"/>
                </a:solidFill>
                <a:latin typeface="Century Gothic" pitchFamily="34" charset="0"/>
              </a:defRPr>
            </a:lvl9pPr>
          </a:lstStyle>
          <a:p>
            <a:pPr marL="1350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esEsa" panose="02000506030000020004" pitchFamily="2" charset="77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AD6ABB6-CDE1-563D-1A0F-44929E375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626" y="206091"/>
            <a:ext cx="9637643" cy="553998"/>
          </a:xfrm>
        </p:spPr>
        <p:txBody>
          <a:bodyPr anchor="ctr"/>
          <a:lstStyle>
            <a:lvl1pPr marL="91440" indent="457200">
              <a:defRPr sz="3600">
                <a:latin typeface="NotesEsa" panose="02000506030000020004" pitchFamily="2" charset="77"/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3" y="0"/>
            <a:ext cx="12190474" cy="102412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53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54075"/>
          </a:xfrm>
        </p:spPr>
        <p:txBody>
          <a:bodyPr/>
          <a:lstStyle>
            <a:lvl1pPr marL="179996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51994" indent="-251994">
              <a:spcBef>
                <a:spcPts val="2000"/>
              </a:spcBef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720157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l Partners - 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147783" y="-8718"/>
            <a:ext cx="11896436" cy="647425"/>
          </a:xfrm>
          <a:prstGeom prst="rect">
            <a:avLst/>
          </a:prstGeom>
          <a:solidFill>
            <a:srgbClr val="00205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377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145055" y="-8718"/>
            <a:ext cx="647425" cy="6474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377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" y="2"/>
            <a:ext cx="11399520" cy="640079"/>
          </a:xfrm>
        </p:spPr>
        <p:txBody>
          <a:bodyPr/>
          <a:lstStyle>
            <a:lvl1pPr marL="221538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45053" y="1139429"/>
            <a:ext cx="11627339" cy="5262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7401" y="83805"/>
            <a:ext cx="485747" cy="482635"/>
          </a:xfrm>
          <a:prstGeom prst="rect">
            <a:avLst/>
          </a:prstGeom>
        </p:spPr>
      </p:pic>
      <p:grpSp>
        <p:nvGrpSpPr>
          <p:cNvPr id="7" name="Group 6"/>
          <p:cNvGrpSpPr/>
          <p:nvPr userDrawn="1"/>
        </p:nvGrpSpPr>
        <p:grpSpPr>
          <a:xfrm>
            <a:off x="9040092" y="6616069"/>
            <a:ext cx="2732301" cy="144297"/>
            <a:chOff x="3636556" y="5983809"/>
            <a:chExt cx="8373475" cy="442216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2467" t="28317" r="12522" b="34099"/>
            <a:stretch/>
          </p:blipFill>
          <p:spPr>
            <a:xfrm>
              <a:off x="5853314" y="6007729"/>
              <a:ext cx="1841080" cy="355663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626726" y="6007730"/>
              <a:ext cx="1383305" cy="41829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776556" y="5983809"/>
              <a:ext cx="2572665" cy="41829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36556" y="5983809"/>
              <a:ext cx="2107540" cy="41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9259429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l Partners - 4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auto">
          <a:xfrm>
            <a:off x="314311" y="341194"/>
            <a:ext cx="11288823" cy="6523631"/>
          </a:xfrm>
          <a:prstGeom prst="rect">
            <a:avLst/>
          </a:prstGeom>
          <a:blipFill dpi="0" rotWithShape="1">
            <a:blip r:embed="rId2">
              <a:alphaModFix amt="3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377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145054" y="-8718"/>
            <a:ext cx="11901895" cy="6474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377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" y="2"/>
            <a:ext cx="11399520" cy="640079"/>
          </a:xfrm>
        </p:spPr>
        <p:txBody>
          <a:bodyPr/>
          <a:lstStyle>
            <a:lvl1pPr marL="221538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45053" y="1139429"/>
            <a:ext cx="11627339" cy="5262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145055" y="-8718"/>
            <a:ext cx="647425" cy="6474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377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7401" y="83805"/>
            <a:ext cx="485747" cy="482635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9040092" y="6616069"/>
            <a:ext cx="2732301" cy="144297"/>
            <a:chOff x="3636556" y="5983809"/>
            <a:chExt cx="8373475" cy="442216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2467" t="28317" r="12522" b="34099"/>
            <a:stretch/>
          </p:blipFill>
          <p:spPr>
            <a:xfrm>
              <a:off x="5853314" y="6007729"/>
              <a:ext cx="1841080" cy="355663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626726" y="6007730"/>
              <a:ext cx="1383305" cy="41829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776556" y="5983809"/>
              <a:ext cx="2572665" cy="41829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 userDrawn="1"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36556" y="5983809"/>
              <a:ext cx="2107540" cy="41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8921869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3271" y="1427681"/>
            <a:ext cx="7319009" cy="749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"/>
            <a:ext cx="12192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9700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246" y="992189"/>
            <a:ext cx="11627339" cy="539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166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</p:sldLayoutIdLst>
  <p:transition/>
  <p:hf sldNum="0" hdr="0" ftr="0" dt="0"/>
  <p:txStyles>
    <p:titleStyle>
      <a:lvl1pPr marL="179384" algn="l" rtl="0" eaLnBrk="1" fontAlgn="base" hangingPunct="1">
        <a:spcBef>
          <a:spcPct val="0"/>
        </a:spcBef>
        <a:spcAft>
          <a:spcPct val="0"/>
        </a:spcAft>
        <a:defRPr sz="2800" b="1" i="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marL="179384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  <a:cs typeface="Arial" pitchFamily="34" charset="0"/>
        </a:defRPr>
      </a:lvl2pPr>
      <a:lvl3pPr marL="179384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  <a:cs typeface="Arial" pitchFamily="34" charset="0"/>
        </a:defRPr>
      </a:lvl3pPr>
      <a:lvl4pPr marL="179384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  <a:cs typeface="Arial" pitchFamily="34" charset="0"/>
        </a:defRPr>
      </a:lvl4pPr>
      <a:lvl5pPr marL="179384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entury Gothic" pitchFamily="34" charset="0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entury Gothic" pitchFamily="34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entury Gothic" pitchFamily="34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entury Gothic" pitchFamily="34" charset="0"/>
        </a:defRPr>
      </a:lvl9pPr>
    </p:titleStyle>
    <p:bodyStyle>
      <a:lvl1pPr marL="0" indent="0" algn="l" rtl="0" eaLnBrk="1" fontAlgn="base" hangingPunct="1">
        <a:spcBef>
          <a:spcPts val="2000"/>
        </a:spcBef>
        <a:spcAft>
          <a:spcPct val="0"/>
        </a:spcAft>
        <a:buFont typeface="Arial" pitchFamily="34" charset="0"/>
        <a:buNone/>
        <a:defRPr sz="2800" b="1">
          <a:solidFill>
            <a:schemeClr val="bg2"/>
          </a:solidFill>
          <a:latin typeface="Arial" pitchFamily="34" charset="0"/>
          <a:ea typeface="+mn-ea"/>
          <a:cs typeface="Arial" pitchFamily="34" charset="0"/>
        </a:defRPr>
      </a:lvl1pPr>
      <a:lvl2pPr marL="457189" indent="-341991" algn="l" rtl="0" eaLnBrk="1" fontAlgn="base" hangingPunct="1">
        <a:spcBef>
          <a:spcPts val="600"/>
        </a:spcBef>
        <a:spcAft>
          <a:spcPct val="0"/>
        </a:spcAft>
        <a:buFont typeface="Wingdings" charset="2"/>
        <a:buChar char="§"/>
        <a:defRPr sz="2800">
          <a:solidFill>
            <a:schemeClr val="tx2"/>
          </a:solidFill>
          <a:latin typeface="Arial" pitchFamily="34" charset="0"/>
          <a:cs typeface="Arial" pitchFamily="34" charset="0"/>
        </a:defRPr>
      </a:lvl2pPr>
      <a:lvl3pPr marL="914377" indent="-341991" algn="l" rtl="0" eaLnBrk="1" fontAlgn="base" hangingPunct="1">
        <a:spcBef>
          <a:spcPts val="600"/>
        </a:spcBef>
        <a:spcAft>
          <a:spcPct val="0"/>
        </a:spcAft>
        <a:buFont typeface="Courier New"/>
        <a:buChar char="o"/>
        <a:defRPr sz="2400">
          <a:solidFill>
            <a:schemeClr val="tx2"/>
          </a:solidFill>
          <a:latin typeface="Arial" pitchFamily="34" charset="0"/>
          <a:cs typeface="Arial" pitchFamily="34" charset="0"/>
        </a:defRPr>
      </a:lvl3pPr>
      <a:lvl4pPr marL="1371566" indent="-341991" algn="l" rtl="0" eaLnBrk="1" fontAlgn="base" hangingPunct="1">
        <a:spcBef>
          <a:spcPts val="600"/>
        </a:spcBef>
        <a:spcAft>
          <a:spcPct val="0"/>
        </a:spcAft>
        <a:buFont typeface="Arial"/>
        <a:buChar char="•"/>
        <a:defRPr sz="2400">
          <a:solidFill>
            <a:schemeClr val="tx2"/>
          </a:solidFill>
          <a:latin typeface="Arial" pitchFamily="34" charset="0"/>
          <a:cs typeface="Arial" pitchFamily="34" charset="0"/>
        </a:defRPr>
      </a:lvl4pPr>
      <a:lvl5pPr marL="1828754" indent="-341991" algn="l" rtl="0" eaLnBrk="1" fontAlgn="base" hangingPunct="1">
        <a:spcBef>
          <a:spcPts val="600"/>
        </a:spcBef>
        <a:spcAft>
          <a:spcPct val="0"/>
        </a:spcAft>
        <a:buFont typeface="Arial"/>
        <a:buChar char="•"/>
        <a:defRPr sz="20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2"/>
          </a:solidFill>
          <a:latin typeface="+mn-lt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2"/>
          </a:solidFill>
          <a:latin typeface="+mn-lt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2"/>
          </a:solidFill>
          <a:latin typeface="+mn-lt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271" y="1427681"/>
            <a:ext cx="7522929" cy="7431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335"/>
              </a:lnSpc>
              <a:spcBef>
                <a:spcPts val="95"/>
              </a:spcBef>
            </a:pPr>
            <a:r>
              <a:rPr>
                <a:latin typeface="NotesEsa" panose="02000506030000020004" pitchFamily="2" charset="77"/>
              </a:rPr>
              <a:t>30 Years of Progress in Radar Altimetry Symposium</a:t>
            </a:r>
          </a:p>
          <a:p>
            <a:pPr marL="12700">
              <a:lnSpc>
                <a:spcPts val="2375"/>
              </a:lnSpc>
            </a:pPr>
            <a:r>
              <a:rPr sz="2000">
                <a:latin typeface="NotesEsa" panose="02000506030000020004" pitchFamily="2" charset="77"/>
              </a:rPr>
              <a:t>2-7 September 2024 | Montpellier, France</a:t>
            </a:r>
          </a:p>
        </p:txBody>
      </p:sp>
      <p:sp>
        <p:nvSpPr>
          <p:cNvPr id="3" name="object 3"/>
          <p:cNvSpPr/>
          <p:nvPr/>
        </p:nvSpPr>
        <p:spPr>
          <a:xfrm>
            <a:off x="307847" y="4334255"/>
            <a:ext cx="11513185" cy="0"/>
          </a:xfrm>
          <a:custGeom>
            <a:avLst/>
            <a:gdLst/>
            <a:ahLst/>
            <a:cxnLst/>
            <a:rect l="l" t="t" r="r" b="b"/>
            <a:pathLst>
              <a:path w="11513185">
                <a:moveTo>
                  <a:pt x="0" y="0"/>
                </a:moveTo>
                <a:lnTo>
                  <a:pt x="11513121" y="0"/>
                </a:lnTo>
              </a:path>
            </a:pathLst>
          </a:custGeom>
          <a:ln w="635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09683" y="3827608"/>
            <a:ext cx="524581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800">
                <a:solidFill>
                  <a:srgbClr val="FFFFFF"/>
                </a:solidFill>
                <a:latin typeface="NotesEsa" panose="02000506030000020004" pitchFamily="2" charset="77"/>
                <a:cs typeface="Arial"/>
              </a:rPr>
              <a:t>Open Ocean</a:t>
            </a:r>
            <a:endParaRPr sz="2800">
              <a:latin typeface="NotesEsa" panose="02000506030000020004" pitchFamily="2" charset="77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5093" y="4514685"/>
            <a:ext cx="4731868" cy="652743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290"/>
              </a:spcBef>
            </a:pPr>
            <a:r>
              <a:rPr lang="en-US" sz="2100" i="1">
                <a:solidFill>
                  <a:srgbClr val="FFFFFF"/>
                </a:solidFill>
                <a:latin typeface="NotesEsa" panose="02000506030000020004" pitchFamily="2" charset="77"/>
                <a:cs typeface="Arial"/>
              </a:rPr>
              <a:t>Rosemary Morrow, Eric Leuliette, </a:t>
            </a:r>
            <a:r>
              <a:rPr lang="en-US" sz="2100" i="1" err="1">
                <a:solidFill>
                  <a:srgbClr val="FFFFFF"/>
                </a:solidFill>
                <a:latin typeface="NotesEsa" panose="02000506030000020004" pitchFamily="2" charset="77"/>
                <a:cs typeface="Arial"/>
              </a:rPr>
              <a:t>Bàrbara</a:t>
            </a:r>
            <a:r>
              <a:rPr lang="en-US" sz="2100" i="1">
                <a:solidFill>
                  <a:srgbClr val="FFFFFF"/>
                </a:solidFill>
                <a:latin typeface="NotesEsa" panose="02000506030000020004" pitchFamily="2" charset="77"/>
                <a:cs typeface="Arial"/>
              </a:rPr>
              <a:t> Barceló-</a:t>
            </a:r>
            <a:r>
              <a:rPr lang="en-US" sz="2100" i="1" err="1">
                <a:solidFill>
                  <a:srgbClr val="FFFFFF"/>
                </a:solidFill>
                <a:latin typeface="NotesEsa" panose="02000506030000020004" pitchFamily="2" charset="77"/>
                <a:cs typeface="Arial"/>
              </a:rPr>
              <a:t>Llull</a:t>
            </a:r>
            <a:r>
              <a:rPr lang="en-US" sz="2100" i="1">
                <a:solidFill>
                  <a:srgbClr val="FFFFFF"/>
                </a:solidFill>
                <a:latin typeface="NotesEsa" panose="02000506030000020004" pitchFamily="2" charset="77"/>
                <a:cs typeface="Arial"/>
              </a:rPr>
              <a:t>, Bo Qiu</a:t>
            </a:r>
            <a:endParaRPr lang="en-US" sz="2100" i="1" baseline="30000">
              <a:solidFill>
                <a:srgbClr val="FFFFFF"/>
              </a:solidFill>
              <a:latin typeface="NotesEsa" panose="02000506030000020004" pitchFamily="2" charset="77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4870D-0672-6BB7-1115-3439B2843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F2ABF-0DF8-E22F-FBA8-DFF25C384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626" y="267647"/>
            <a:ext cx="9637643" cy="430887"/>
          </a:xfrm>
        </p:spPr>
        <p:txBody>
          <a:bodyPr/>
          <a:lstStyle/>
          <a:p>
            <a:r>
              <a:rPr lang="en-GB" sz="2800">
                <a:latin typeface="NotesEsa"/>
              </a:rPr>
              <a:t>Open Ocean 2.1 summaries and recommendations (1)</a:t>
            </a:r>
            <a:endParaRPr lang="en-US" sz="2800">
              <a:latin typeface="NotesEsa"/>
            </a:endParaRP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955509DA-7D03-F6BF-D72E-94AC5AC5D56D}"/>
              </a:ext>
            </a:extLst>
          </p:cNvPr>
          <p:cNvSpPr txBox="1">
            <a:spLocks/>
          </p:cNvSpPr>
          <p:nvPr/>
        </p:nvSpPr>
        <p:spPr>
          <a:xfrm>
            <a:off x="228600" y="1219200"/>
            <a:ext cx="11582400" cy="5419725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07988" indent="-407988"/>
            <a:endParaRPr lang="en-US" sz="280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C30C63-3F63-6329-1174-372345BD2EAB}"/>
              </a:ext>
            </a:extLst>
          </p:cNvPr>
          <p:cNvSpPr txBox="1"/>
          <p:nvPr/>
        </p:nvSpPr>
        <p:spPr>
          <a:xfrm>
            <a:off x="2523744" y="27797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62BCA1E-25C9-BB1A-38C9-C1ACBD45D2F3}"/>
              </a:ext>
            </a:extLst>
          </p:cNvPr>
          <p:cNvSpPr txBox="1"/>
          <p:nvPr/>
        </p:nvSpPr>
        <p:spPr>
          <a:xfrm>
            <a:off x="143019" y="990600"/>
            <a:ext cx="11944591" cy="455509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000" b="1">
                <a:latin typeface="Calibri"/>
                <a:ea typeface="Calibri"/>
                <a:cs typeface="Times New Roman"/>
              </a:rPr>
              <a:t>Basin-scale to mesoscale dynamics</a:t>
            </a:r>
            <a:endParaRPr lang="en-US" sz="2000" b="1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Ocean dynamic persistence provides better </a:t>
            </a:r>
            <a:r>
              <a:rPr lang="en-US" kern="1200">
                <a:solidFill>
                  <a:prstClr val="black"/>
                </a:solidFill>
                <a:latin typeface="+mn-lt"/>
                <a:ea typeface="+mn-ea"/>
                <a:cs typeface="+mn-cs"/>
              </a:rPr>
              <a:t>ENSO predictability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SSHA (&amp; SSTA) than the commonly used metrics of statistical (damped) persistence for lead times &gt; 5 months.</a:t>
            </a:r>
            <a:r>
              <a:rPr lang="en-US" kern="120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Could improve ENSO prediction skill. (</a:t>
            </a:r>
            <a:r>
              <a:rPr lang="en-US" i="1" kern="1200">
                <a:solidFill>
                  <a:prstClr val="black"/>
                </a:solidFill>
                <a:latin typeface="+mn-lt"/>
                <a:ea typeface="+mn-ea"/>
                <a:cs typeface="+mn-cs"/>
              </a:rPr>
              <a:t>Lee &amp; Wang)</a:t>
            </a:r>
            <a:endParaRPr lang="en-US">
              <a:solidFill>
                <a:prstClr val="black"/>
              </a:solidFill>
              <a:latin typeface="+mn-lt"/>
              <a:ea typeface="Calibri"/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r>
              <a:rPr lang="en-US">
                <a:latin typeface="+mn-lt"/>
                <a:ea typeface="Aptos" panose="020B0004020202020204" pitchFamily="34" charset="0"/>
                <a:cs typeface="Times New Roman"/>
              </a:rPr>
              <a:t>Satellite</a:t>
            </a:r>
            <a:r>
              <a:rPr lang="en-US" sz="1800">
                <a:effectLst/>
                <a:latin typeface="+mn-lt"/>
                <a:ea typeface="Aptos" panose="020B0004020202020204" pitchFamily="34" charset="0"/>
                <a:cs typeface="Times New Roman"/>
              </a:rPr>
              <a:t> altimetry can be used for long-term monitoring of the densest overflow branch in the Nordic </a:t>
            </a:r>
            <a:r>
              <a:rPr lang="en-US">
                <a:latin typeface="+mn-lt"/>
                <a:ea typeface="Aptos" panose="020B0004020202020204" pitchFamily="34" charset="0"/>
                <a:cs typeface="Times New Roman"/>
              </a:rPr>
              <a:t>Seas, understanding</a:t>
            </a:r>
            <a:r>
              <a:rPr lang="en-US" sz="1800">
                <a:effectLst/>
                <a:latin typeface="+mn-lt"/>
                <a:ea typeface="Aptos" panose="020B0004020202020204" pitchFamily="34" charset="0"/>
                <a:cs typeface="Times New Roman"/>
              </a:rPr>
              <a:t> of the deep circulation</a:t>
            </a:r>
            <a:r>
              <a:rPr lang="en-US">
                <a:latin typeface="+mn-lt"/>
                <a:ea typeface="Aptos" panose="020B0004020202020204" pitchFamily="34" charset="0"/>
                <a:cs typeface="Times New Roman"/>
              </a:rPr>
              <a:t>, and long-term </a:t>
            </a:r>
            <a:r>
              <a:rPr lang="en-US">
                <a:latin typeface="+mn-lt"/>
                <a:ea typeface="Calibri"/>
                <a:cs typeface="Calibri"/>
              </a:rPr>
              <a:t>monitoring of overturning. Nordic Seas overturning could be a stabilizing factor in a weakening AMOC. (</a:t>
            </a:r>
            <a:r>
              <a:rPr lang="en-US" i="1">
                <a:latin typeface="+mn-lt"/>
                <a:ea typeface="Calibri"/>
                <a:cs typeface="Calibri"/>
              </a:rPr>
              <a:t>Léon Chafik)</a:t>
            </a:r>
            <a:endParaRPr lang="en-US">
              <a:latin typeface="+mn-lt"/>
              <a:ea typeface="Calibri"/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The new super stable Kuroshio Extension</a:t>
            </a:r>
            <a:r>
              <a:rPr lang="en-US">
                <a:solidFill>
                  <a:schemeClr val="tx1"/>
                </a:solidFill>
                <a:latin typeface="Aptos"/>
                <a:ea typeface="Calibri"/>
                <a:cs typeface="Times New Roman"/>
              </a:rPr>
              <a:t> (KE)</a:t>
            </a: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 regime is a result of positive feedback between the Kuroshio Large Meander &amp; poleward-shifted KE initiated by anomalous sub-gyre wind forcing (</a:t>
            </a:r>
            <a:r>
              <a:rPr lang="en-US" i="1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Bo Qiu, S. Chen)</a:t>
            </a:r>
            <a:endParaRPr lang="en-US">
              <a:solidFill>
                <a:schemeClr val="tx1"/>
              </a:solidFill>
              <a:latin typeface="+mn-lt"/>
              <a:ea typeface="Calibri"/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Climate </a:t>
            </a:r>
            <a:r>
              <a:rPr lang="en-US" err="1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modes</a:t>
            </a: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 and </a:t>
            </a:r>
            <a:r>
              <a:rPr lang="en-US" err="1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interbasin</a:t>
            </a: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 interaction enhance the heat and height extremes near the east coasts of South Indian Ocean in Recent Decades (</a:t>
            </a:r>
            <a:r>
              <a:rPr lang="en-US" i="1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Weiqing Han)</a:t>
            </a:r>
            <a:endParaRPr lang="en-US">
              <a:solidFill>
                <a:schemeClr val="tx1"/>
              </a:solidFill>
              <a:latin typeface="+mn-lt"/>
              <a:ea typeface="Calibri"/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First analyses of spectral slopes of SWOT observations reveal its capabilities to observing SSH variability at small scales (10-70 km). At mesoscale, </a:t>
            </a:r>
            <a:r>
              <a:rPr lang="en-US" err="1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KaRIn</a:t>
            </a: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 data is consistent with previous nadir data. Sub-mesoscale variability observed with </a:t>
            </a:r>
            <a:r>
              <a:rPr lang="en-US" err="1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KaRIn</a:t>
            </a: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 is consistent with model predictions. </a:t>
            </a:r>
            <a:r>
              <a:rPr lang="en-US" i="1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(Oscar Vergara, et al.)</a:t>
            </a:r>
            <a:endParaRPr lang="en-US">
              <a:solidFill>
                <a:schemeClr val="tx1"/>
              </a:solidFill>
              <a:latin typeface="+mn-lt"/>
              <a:ea typeface="Calibri"/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endParaRPr lang="en-US" i="1">
              <a:solidFill>
                <a:schemeClr val="tx1"/>
              </a:solidFill>
              <a:latin typeface="+mn-lt"/>
              <a:ea typeface="Calibri"/>
              <a:cs typeface="Calibri"/>
            </a:endParaRPr>
          </a:p>
          <a:p>
            <a:pPr>
              <a:spcAft>
                <a:spcPct val="0"/>
              </a:spcAft>
            </a:pPr>
            <a:endParaRPr lang="en-US">
              <a:solidFill>
                <a:schemeClr val="tx1"/>
              </a:solidFill>
              <a:latin typeface="+mn-lt"/>
              <a:ea typeface="Calibri"/>
              <a:cs typeface="Calibri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tx1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4CEBBB-72D0-C46F-A8C7-AD5E596B79F1}"/>
              </a:ext>
            </a:extLst>
          </p:cNvPr>
          <p:cNvSpPr txBox="1"/>
          <p:nvPr/>
        </p:nvSpPr>
        <p:spPr>
          <a:xfrm>
            <a:off x="142009" y="5067271"/>
            <a:ext cx="11582400" cy="14773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Recommendations:</a:t>
            </a: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Sustain SSHA measurements that are fundamental for ENSO predictability, heat fluxes, air-sea coupled processes.</a:t>
            </a:r>
            <a:endParaRPr lang="en-US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Create a climatic three-satellite product for consistency </a:t>
            </a:r>
            <a:endParaRPr lang="en-US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Create merged nadir/SWOT-coastal products.</a:t>
            </a:r>
            <a:endParaRPr lang="en-US">
              <a:solidFill>
                <a:schemeClr val="tx1"/>
              </a:solidFill>
            </a:endParaRPr>
          </a:p>
          <a:p>
            <a:endParaRPr lang="en-US"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0045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26408-D8D8-C8A5-B0DC-8798865E0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9BB8F-FE57-6EEB-221D-EEE6511B9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626" y="267647"/>
            <a:ext cx="9637643" cy="430887"/>
          </a:xfrm>
        </p:spPr>
        <p:txBody>
          <a:bodyPr/>
          <a:lstStyle/>
          <a:p>
            <a:pPr algn="l"/>
            <a:r>
              <a:rPr lang="en-GB" sz="2800">
                <a:latin typeface="NotesEsa"/>
              </a:rPr>
              <a:t>Open Ocean 2.2 summaries and recommendations (2)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F8D8C3D1-506C-D513-C49C-5769F139EFB3}"/>
              </a:ext>
            </a:extLst>
          </p:cNvPr>
          <p:cNvSpPr txBox="1">
            <a:spLocks/>
          </p:cNvSpPr>
          <p:nvPr/>
        </p:nvSpPr>
        <p:spPr>
          <a:xfrm>
            <a:off x="228600" y="1219200"/>
            <a:ext cx="11582400" cy="5419725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07988" indent="-407988"/>
            <a:endParaRPr lang="en-US" sz="280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D6C4B6-A7D2-0B94-6745-67033E07A2B7}"/>
              </a:ext>
            </a:extLst>
          </p:cNvPr>
          <p:cNvSpPr txBox="1"/>
          <p:nvPr/>
        </p:nvSpPr>
        <p:spPr>
          <a:xfrm>
            <a:off x="2523744" y="27797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5358F5B-5931-9357-4085-826D86FB652D}"/>
              </a:ext>
            </a:extLst>
          </p:cNvPr>
          <p:cNvSpPr txBox="1"/>
          <p:nvPr/>
        </p:nvSpPr>
        <p:spPr>
          <a:xfrm>
            <a:off x="304800" y="1219200"/>
            <a:ext cx="11582400" cy="403187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0"/>
            <a:r>
              <a:rPr lang="en-US" sz="2000" b="1" kern="12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Mesoscale to </a:t>
            </a:r>
            <a:r>
              <a:rPr lang="en-US" sz="2000" b="1" kern="1200" dirty="0" err="1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submesoscale</a:t>
            </a:r>
            <a:r>
              <a:rPr lang="en-US" sz="2000" b="1" kern="12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 and fine structures</a:t>
            </a:r>
            <a:endParaRPr lang="en-US" sz="2000" kern="1200" dirty="0">
              <a:solidFill>
                <a:prstClr val="black"/>
              </a:solidFill>
              <a:latin typeface="Calibri" panose="020F0502020204030204"/>
              <a:ea typeface="Calibri"/>
              <a:cs typeface="Calibri"/>
            </a:endParaRPr>
          </a:p>
          <a:p>
            <a:pPr algn="ctr"/>
            <a:endParaRPr lang="en-US" sz="2000" b="1" kern="1200">
              <a:solidFill>
                <a:prstClr val="black"/>
              </a:solidFill>
              <a:latin typeface="Calibri" panose="020F0502020204030204"/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kern="12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DUACS 2D maps have allowed for tracking and of diagnostics of large coherent ocean eddies and their impacts. </a:t>
            </a:r>
            <a:r>
              <a:rPr lang="en-US" kern="1200" dirty="0">
                <a:solidFill>
                  <a:prstClr val="black"/>
                </a:solidFill>
              </a:rPr>
              <a:t>SWOT capability of smaller mesoscales raises questions about real signals below 50 km, mapping issues, velocity estimation, and interactions between scales. </a:t>
            </a:r>
            <a:r>
              <a:rPr lang="en-US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(</a:t>
            </a:r>
            <a:r>
              <a:rPr lang="en-US" i="1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Rosemary Morrow)</a:t>
            </a:r>
          </a:p>
          <a:p>
            <a:pPr marL="285750" indent="-285750" algn="l">
              <a:spcAft>
                <a:spcPct val="0"/>
              </a:spcAft>
              <a:buFont typeface="Arial,Sans-Serif" panose="020B0604020202020204" pitchFamily="34" charset="0"/>
              <a:buChar char="•"/>
            </a:pPr>
            <a:r>
              <a:rPr lang="en-US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Statistically significant positive trends found in globally-averaged Eddy Kinetic Energy using two-sat and multi-sat altimetric products. Regions of intense mesoscale activity become more energetic than other areas; Kuroshio Extension and the Gulf Stream should ~50% and ~20% increases in last decade. (</a:t>
            </a:r>
            <a:r>
              <a:rPr lang="en-US" i="1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Bàrbara Barceló-</a:t>
            </a:r>
            <a:r>
              <a:rPr lang="en-US" i="1" kern="1200" dirty="0" err="1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Llull</a:t>
            </a:r>
            <a:r>
              <a:rPr lang="en-US" i="1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 et al.)</a:t>
            </a:r>
            <a:endParaRPr lang="en-US" kern="1200">
              <a:solidFill>
                <a:prstClr val="black"/>
              </a:solidFill>
              <a:latin typeface="Calibri"/>
              <a:ea typeface="Calibri"/>
              <a:cs typeface="Calibri"/>
            </a:endParaRPr>
          </a:p>
          <a:p>
            <a:pPr marL="285750" indent="-285750" algn="l">
              <a:spcAft>
                <a:spcPct val="0"/>
              </a:spcAft>
              <a:buFont typeface="Arial,Sans-Serif" panose="020B0604020202020204" pitchFamily="34" charset="0"/>
              <a:buChar char="•"/>
            </a:pPr>
            <a:r>
              <a:rPr lang="en-US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An analysis of a dense array of drifters in the Southwestern </a:t>
            </a:r>
            <a:r>
              <a:rPr lang="en-US" kern="1200" dirty="0" err="1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Atlanticprovides</a:t>
            </a:r>
            <a:r>
              <a:rPr lang="en-US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 valuable information of the flow that cannot be attained solely on the basis of altimetry satellite data. (</a:t>
            </a:r>
            <a:r>
              <a:rPr lang="en-US" i="1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Martin Saraceno, et al.)</a:t>
            </a:r>
            <a:endParaRPr lang="en-US" kern="1200">
              <a:solidFill>
                <a:prstClr val="black"/>
              </a:solidFill>
              <a:latin typeface="Calibri"/>
              <a:ea typeface="Calibri"/>
              <a:cs typeface="Calibri"/>
            </a:endParaRPr>
          </a:p>
          <a:p>
            <a:pPr marL="285750" indent="-285750" algn="l">
              <a:buFont typeface="Arial,Sans-Serif" panose="020B0604020202020204" pitchFamily="34" charset="0"/>
              <a:buChar char="•"/>
            </a:pPr>
            <a:r>
              <a:rPr lang="en-US" kern="1200" dirty="0" err="1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Submesoscales</a:t>
            </a:r>
            <a:r>
              <a:rPr lang="en-US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 eddies and internal solitary waves observed by SWOT and confirmed by the MODIS data and moorings in the northwestern Pacific and the South China Sea (</a:t>
            </a:r>
            <a:r>
              <a:rPr lang="en-US" i="1" kern="1200" dirty="0" err="1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Mingfang</a:t>
            </a:r>
            <a:r>
              <a:rPr lang="en-US" i="1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 Miao et al.)</a:t>
            </a:r>
            <a:endParaRPr lang="en-US" kern="1200" dirty="0">
              <a:solidFill>
                <a:prstClr val="black"/>
              </a:solidFill>
              <a:latin typeface="Calibri"/>
              <a:ea typeface="Calibri"/>
              <a:cs typeface="Calibri"/>
            </a:endParaRPr>
          </a:p>
          <a:p>
            <a:pPr marL="285750" indent="-285750" algn="l">
              <a:spcAft>
                <a:spcPct val="0"/>
              </a:spcAft>
              <a:buFont typeface="Arial,Sans-Serif" panose="020B0604020202020204" pitchFamily="34" charset="0"/>
              <a:buChar char="•"/>
            </a:pPr>
            <a:r>
              <a:rPr lang="en-US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Eddy statistics obtained directly from along-track data can provide better mesoscale eddy parametric models than existing eddy detection methods that use mapped products. </a:t>
            </a:r>
            <a:r>
              <a:rPr lang="en-US" i="1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(Chan-Ye </a:t>
            </a:r>
            <a:r>
              <a:rPr lang="en-US" i="1" kern="1200" dirty="0" err="1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Ohh</a:t>
            </a:r>
            <a:r>
              <a:rPr lang="en-US" i="1" kern="1200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, et al.)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034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6B181-247E-0053-AC18-893E10C3B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626" y="267646"/>
            <a:ext cx="9637643" cy="430887"/>
          </a:xfrm>
        </p:spPr>
        <p:txBody>
          <a:bodyPr/>
          <a:lstStyle/>
          <a:p>
            <a:r>
              <a:rPr lang="en-GB" sz="2800">
                <a:latin typeface="NotesEsa"/>
              </a:rPr>
              <a:t>Open Ocean 2.3-4 summaries and recommendations (3)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933202-D724-544E-07DB-CC4BD0C8FFFC}"/>
              </a:ext>
            </a:extLst>
          </p:cNvPr>
          <p:cNvSpPr txBox="1"/>
          <p:nvPr/>
        </p:nvSpPr>
        <p:spPr>
          <a:xfrm>
            <a:off x="152400" y="999067"/>
            <a:ext cx="11301588" cy="57708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US" b="1">
                <a:solidFill>
                  <a:srgbClr val="000000"/>
                </a:solidFill>
                <a:latin typeface="Calibri"/>
                <a:ea typeface="Calibri"/>
                <a:cs typeface="Arial"/>
              </a:rPr>
              <a:t>Two tides &amp; internal tides presentations</a:t>
            </a:r>
          </a:p>
          <a:p>
            <a:pPr marL="342900" indent="-342900">
              <a:buAutoNum type="arabicParenR"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Arial"/>
              </a:rPr>
              <a:t>SWOT tidal estimates from 1-day cycle show a small improvement in open ocean – greater in coastal seas, but more work needed on coastal corrections </a:t>
            </a: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Arial"/>
              </a:rPr>
              <a:t>eg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Arial"/>
              </a:rPr>
              <a:t>XCal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Arial"/>
              </a:rPr>
              <a:t> correction</a:t>
            </a:r>
          </a:p>
          <a:p>
            <a:pPr marL="342900" indent="-342900">
              <a:buAutoNum type="arabicParenR"/>
            </a:pP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KaRIN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SSHA images provide enriched, striking characteristics of internal tides and soliton waves in Indonesian Seas</a:t>
            </a:r>
          </a:p>
          <a:p>
            <a:pPr marL="342900" indent="-342900">
              <a:buAutoNum type="arabicParenR"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Collocation of VIIRS wider swath images and </a:t>
            </a: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KaRIn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IT observations can help more accurately derive the phase speed. </a:t>
            </a:r>
          </a:p>
          <a:p>
            <a:pPr marL="342900" indent="-342900">
              <a:buAutoNum type="arabicParenR"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Despite IT correction, </a:t>
            </a: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KaRIn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SSHA still shows non-phase-locked strong internal tide structure.</a:t>
            </a:r>
            <a:endParaRPr lang="en-US" sz="900">
              <a:solidFill>
                <a:srgbClr val="000000"/>
              </a:solidFill>
            </a:endParaRPr>
          </a:p>
          <a:p>
            <a:pPr marL="342900" indent="-342900">
              <a:buAutoNum type="arabicParenR"/>
            </a:pPr>
            <a:endParaRPr lang="en-US" sz="900">
              <a:latin typeface="Calibri"/>
              <a:ea typeface="Calibri"/>
              <a:cs typeface="Calibri"/>
            </a:endParaRPr>
          </a:p>
          <a:p>
            <a:r>
              <a:rPr lang="en-US" b="1">
                <a:solidFill>
                  <a:srgbClr val="000000"/>
                </a:solidFill>
                <a:latin typeface="Calibri"/>
                <a:ea typeface="Calibri"/>
                <a:cs typeface="Arial"/>
              </a:rPr>
              <a:t>Recommendations :</a:t>
            </a:r>
            <a:endParaRPr lang="en-US" b="1">
              <a:solidFill>
                <a:srgbClr val="000000"/>
              </a:solidFill>
              <a:latin typeface="Calibri"/>
              <a:cs typeface="Arial"/>
            </a:endParaRPr>
          </a:p>
          <a:p>
            <a:pPr marL="285750" indent="-285750">
              <a:buAutoNum type="arabicParenR"/>
            </a:pPr>
            <a:r>
              <a:rPr lang="en-US">
                <a:solidFill>
                  <a:srgbClr val="000000"/>
                </a:solidFill>
                <a:latin typeface="Calibri"/>
                <a:cs typeface="Arial"/>
              </a:rPr>
              <a:t>Keep SWOT follow-on on </a:t>
            </a:r>
            <a:r>
              <a:rPr lang="en-US" err="1">
                <a:solidFill>
                  <a:srgbClr val="000000"/>
                </a:solidFill>
                <a:latin typeface="Calibri"/>
                <a:cs typeface="Arial"/>
              </a:rPr>
              <a:t>non sun</a:t>
            </a:r>
            <a:r>
              <a:rPr lang="en-US">
                <a:solidFill>
                  <a:srgbClr val="000000"/>
                </a:solidFill>
                <a:latin typeface="Calibri"/>
                <a:cs typeface="Arial"/>
              </a:rPr>
              <a:t>-synchronous orbit…</a:t>
            </a:r>
            <a:r>
              <a:rPr lang="en-US">
                <a:latin typeface="Calibri"/>
                <a:cs typeface="Arial"/>
              </a:rPr>
              <a:t>​</a:t>
            </a:r>
          </a:p>
          <a:p>
            <a:pPr marL="285750" indent="-285750" rtl="0">
              <a:buAutoNum type="arabicParenR"/>
            </a:pPr>
            <a:r>
              <a:rPr lang="en-US">
                <a:solidFill>
                  <a:srgbClr val="000000"/>
                </a:solidFill>
                <a:latin typeface="Calibri"/>
                <a:cs typeface="Arial"/>
              </a:rPr>
              <a:t>SWOT EOL back on </a:t>
            </a:r>
            <a:r>
              <a:rPr lang="en-US" err="1">
                <a:solidFill>
                  <a:srgbClr val="000000"/>
                </a:solidFill>
                <a:latin typeface="Calibri"/>
                <a:cs typeface="Arial"/>
              </a:rPr>
              <a:t>CalVal</a:t>
            </a:r>
            <a:r>
              <a:rPr lang="en-US">
                <a:solidFill>
                  <a:srgbClr val="000000"/>
                </a:solidFill>
                <a:latin typeface="Calibri"/>
                <a:cs typeface="Arial"/>
              </a:rPr>
              <a:t> orbit?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Arial"/>
            </a:endParaRPr>
          </a:p>
          <a:p>
            <a:pPr marL="285750" indent="-285750">
              <a:buAutoNum type="arabicParenR"/>
            </a:pPr>
            <a:endParaRPr lang="en-US" sz="900">
              <a:solidFill>
                <a:srgbClr val="000000"/>
              </a:solidFill>
              <a:latin typeface="Calibri"/>
              <a:ea typeface="Calibri"/>
              <a:cs typeface="Arial"/>
            </a:endParaRPr>
          </a:p>
          <a:p>
            <a:r>
              <a:rPr lang="en-US" b="1">
                <a:solidFill>
                  <a:srgbClr val="000000"/>
                </a:solidFill>
                <a:latin typeface="Calibri"/>
                <a:ea typeface="Calibri"/>
                <a:cs typeface="Arial"/>
              </a:rPr>
              <a:t>Sea-state and SSB</a:t>
            </a:r>
          </a:p>
          <a:p>
            <a:pPr marL="285750" indent="-285750" algn="l">
              <a:buFont typeface="Arial,Sans-Serif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Three classical SSB descriptors are all correlated with each other at time scales ≤ 1 day. Cross-correlations should be investigated in future SSB models.</a:t>
            </a:r>
          </a:p>
          <a:p>
            <a:pPr marL="285750" indent="-285750" algn="l">
              <a:buFont typeface="Arial,Sans-Serif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Computing (SLA, SSB descriptor) correlations could be additional tool for evaluating SSB.</a:t>
            </a:r>
          </a:p>
          <a:p>
            <a:pPr marL="285750" indent="-285750" algn="l">
              <a:buFont typeface="Arial,Sans-Serif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Importance of including and validating sea-state uncertainty estimates</a:t>
            </a:r>
          </a:p>
          <a:p>
            <a:pPr marL="285750" indent="-285750" algn="l">
              <a:buFont typeface="Arial,Sans-Serif"/>
              <a:buChar char="•"/>
            </a:pPr>
            <a:endParaRPr lang="en-US" sz="900" i="1">
              <a:latin typeface="Calibri"/>
              <a:ea typeface="Calibri"/>
              <a:cs typeface="Calibri"/>
            </a:endParaRPr>
          </a:p>
          <a:p>
            <a:pPr algn="l"/>
            <a:r>
              <a:rPr lang="en-US" b="1">
                <a:latin typeface="Calibri"/>
                <a:ea typeface="Calibri"/>
                <a:cs typeface="Calibri"/>
              </a:rPr>
              <a:t>Impact of Precipitation on altimetry data : over 30 years</a:t>
            </a:r>
          </a:p>
          <a:p>
            <a:pPr marL="285750" indent="-285750" algn="l">
              <a:buFont typeface="Arial,Sans-Serif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Two frequency  C-, Ku- band altimeters are favorable for flagging 1Hz rain measurements</a:t>
            </a:r>
          </a:p>
          <a:p>
            <a:pPr marL="285750" indent="-285750" algn="l">
              <a:buFont typeface="Arial,Sans-Serif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Increasing number of Ka-band missions, nadir or 2D, is a challenge </a:t>
            </a:r>
            <a:r>
              <a:rPr lang="en-US" err="1">
                <a:latin typeface="Calibri"/>
                <a:ea typeface="Calibri"/>
                <a:cs typeface="Calibri"/>
              </a:rPr>
              <a:t>wrt</a:t>
            </a:r>
            <a:r>
              <a:rPr lang="en-US">
                <a:latin typeface="Calibri"/>
                <a:ea typeface="Calibri"/>
                <a:cs typeface="Calibri"/>
              </a:rPr>
              <a:t> impact of precipitation but is also a source of useful observations of the fine structure of rain events.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55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64502-2534-2780-6A86-4F386CF4D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626" y="267647"/>
            <a:ext cx="9637643" cy="430887"/>
          </a:xfrm>
        </p:spPr>
        <p:txBody>
          <a:bodyPr/>
          <a:lstStyle/>
          <a:p>
            <a:pPr algn="l"/>
            <a:r>
              <a:rPr lang="en-GB" sz="2800">
                <a:latin typeface="NotesEsa"/>
              </a:rPr>
              <a:t>Open Ocean 2.3-4 summaries and recommendations (4)</a:t>
            </a:r>
            <a:endParaRPr lang="en-GB" sz="280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7A09CABB-D1EB-ABCC-A0A0-62654E178661}"/>
              </a:ext>
            </a:extLst>
          </p:cNvPr>
          <p:cNvSpPr txBox="1"/>
          <p:nvPr/>
        </p:nvSpPr>
        <p:spPr>
          <a:xfrm>
            <a:off x="437343" y="986292"/>
            <a:ext cx="10617869" cy="59400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/>
              <a:t>Improved </a:t>
            </a:r>
            <a:r>
              <a:rPr lang="en-US" sz="2000" b="1" dirty="0" err="1"/>
              <a:t>Multimission</a:t>
            </a:r>
            <a:r>
              <a:rPr lang="en-US" sz="2000" b="1" dirty="0"/>
              <a:t> Sea Level Gridded Products </a:t>
            </a:r>
            <a:endParaRPr lang="en-US" dirty="0"/>
          </a:p>
          <a:p>
            <a:r>
              <a:rPr lang="en-US" b="1" dirty="0"/>
              <a:t>MIOST : OI with multi-modal mapping : to replace DUACS maps</a:t>
            </a:r>
            <a:endParaRPr lang="en-US" b="1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SSH Map including SWOT are to be distributed in CMEMS by 2025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Understand/Refine mapping solution in specific region (</a:t>
            </a:r>
            <a:r>
              <a:rPr lang="en-US" dirty="0" err="1">
                <a:ea typeface="Calibri"/>
                <a:cs typeface="Calibri"/>
              </a:rPr>
              <a:t>eg.</a:t>
            </a:r>
            <a:r>
              <a:rPr lang="en-US" dirty="0">
                <a:ea typeface="Calibri"/>
                <a:cs typeface="Calibri"/>
              </a:rPr>
              <a:t>, Equatorial band, </a:t>
            </a:r>
            <a:r>
              <a:rPr lang="en-US" dirty="0" err="1">
                <a:ea typeface="+mn-lt"/>
                <a:cs typeface="+mn-lt"/>
              </a:rPr>
              <a:t>Mediterranean</a:t>
            </a:r>
            <a:r>
              <a:rPr lang="en-US" dirty="0" err="1">
                <a:ea typeface="Calibri"/>
                <a:cs typeface="Calibri"/>
              </a:rPr>
              <a:t>Sea</a:t>
            </a:r>
            <a:r>
              <a:rPr lang="en-US" dirty="0">
                <a:ea typeface="Calibri"/>
                <a:cs typeface="Calibri"/>
              </a:rPr>
              <a:t>)</a:t>
            </a:r>
          </a:p>
          <a:p>
            <a:endParaRPr lang="en-US">
              <a:ea typeface="Calibri"/>
              <a:cs typeface="Calibri"/>
            </a:endParaRPr>
          </a:p>
          <a:p>
            <a:r>
              <a:rPr lang="en-US" b="1" dirty="0">
                <a:ea typeface="Calibri"/>
                <a:cs typeface="Calibri"/>
              </a:rPr>
              <a:t>Deep Learning for mapping SSH &amp; SST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Deep learning + synergy between SSH and SST could be used to develop next generation of L4 SSH products (especially for SWOT)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Use of AI with physics-informed constraints is highly recommended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Careful choice of input data is necessary. Very high resolution is not always the best choice </a:t>
            </a:r>
          </a:p>
          <a:p>
            <a:endParaRPr lang="en-US" b="1">
              <a:ea typeface="Calibri"/>
              <a:cs typeface="Calibri"/>
            </a:endParaRPr>
          </a:p>
          <a:p>
            <a:r>
              <a:rPr lang="en-US" b="1" dirty="0">
                <a:ea typeface="Calibri"/>
                <a:cs typeface="Calibri"/>
              </a:rPr>
              <a:t>Joint Dynamical mapping of geostrophic AND internal tide signals of the ocean dynamics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Reconstruction of part of the non-coherent component of internal tide (underway). 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Future analysis : Improve geostrophic current estimation with our method. </a:t>
            </a:r>
          </a:p>
          <a:p>
            <a:endParaRPr lang="en-US" b="1">
              <a:ea typeface="Calibri"/>
              <a:cs typeface="Calibri"/>
            </a:endParaRPr>
          </a:p>
          <a:p>
            <a:r>
              <a:rPr lang="en-US" b="1" dirty="0">
                <a:ea typeface="Calibri"/>
                <a:cs typeface="Calibri"/>
              </a:rPr>
              <a:t>New variational method for reconstructing </a:t>
            </a:r>
            <a:r>
              <a:rPr lang="en-US" b="1" dirty="0" err="1">
                <a:ea typeface="Calibri"/>
                <a:cs typeface="Calibri"/>
              </a:rPr>
              <a:t>Cyclogeostrophic</a:t>
            </a:r>
            <a:r>
              <a:rPr lang="en-US" b="1" dirty="0">
                <a:ea typeface="Calibri"/>
                <a:cs typeface="Calibri"/>
              </a:rPr>
              <a:t>  Sea Surface Currents from SWOT </a:t>
            </a:r>
            <a:endParaRPr lang="fr-FR" b="1" i="1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Open source code available : </a:t>
            </a:r>
            <a:r>
              <a:rPr lang="en-US" dirty="0" err="1">
                <a:ea typeface="Calibri"/>
                <a:cs typeface="Calibri"/>
              </a:rPr>
              <a:t>Jaxsparrow</a:t>
            </a:r>
            <a:endParaRPr lang="en-US" dirty="0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r>
              <a:rPr lang="en-US" b="1" i="1" dirty="0">
                <a:ea typeface="Calibri"/>
                <a:cs typeface="Calibri"/>
              </a:rPr>
              <a:t>Recommendations</a:t>
            </a:r>
            <a:endParaRPr lang="en-US" b="1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Explore balanced vs unbalanced SSH signals through relevant dynamical frameworks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Improve 2D, fine-scale, SSH mapping by AI + SSH/SST synergy</a:t>
            </a:r>
          </a:p>
        </p:txBody>
      </p:sp>
    </p:spTree>
    <p:extLst>
      <p:ext uri="{BB962C8B-B14F-4D97-AF65-F5344CB8AC3E}">
        <p14:creationId xmlns:p14="http://schemas.microsoft.com/office/powerpoint/2010/main" val="2989343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iewgraph Landscape Template 2016">
  <a:themeElements>
    <a:clrScheme name="Custom 2">
      <a:dk1>
        <a:srgbClr val="002569"/>
      </a:dk1>
      <a:lt1>
        <a:srgbClr val="FFFFFF"/>
      </a:lt1>
      <a:dk2>
        <a:srgbClr val="002569"/>
      </a:dk2>
      <a:lt2>
        <a:srgbClr val="5F758D"/>
      </a:lt2>
      <a:accent1>
        <a:srgbClr val="FF9A00"/>
      </a:accent1>
      <a:accent2>
        <a:srgbClr val="279989"/>
      </a:accent2>
      <a:accent3>
        <a:srgbClr val="FFFFFF"/>
      </a:accent3>
      <a:accent4>
        <a:srgbClr val="001E59"/>
      </a:accent4>
      <a:accent5>
        <a:srgbClr val="FFCAAA"/>
      </a:accent5>
      <a:accent6>
        <a:srgbClr val="90281C"/>
      </a:accent6>
      <a:hlink>
        <a:srgbClr val="7498C0"/>
      </a:hlink>
      <a:folHlink>
        <a:srgbClr val="929497"/>
      </a:folHlink>
    </a:clrScheme>
    <a:fontScheme name="1_EUM_template_v03">
      <a:majorFont>
        <a:latin typeface="Century Gothic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600" dirty="0" smtClean="0">
            <a:solidFill>
              <a:schemeClr val="tx2"/>
            </a:solidFill>
          </a:defRPr>
        </a:defPPr>
      </a:lstStyle>
    </a:txDef>
  </a:objectDefaults>
  <a:extraClrSchemeLst>
    <a:extraClrScheme>
      <a:clrScheme name="1_EUM_template_v03 1">
        <a:dk1>
          <a:srgbClr val="002569"/>
        </a:dk1>
        <a:lt1>
          <a:srgbClr val="FFFFFF"/>
        </a:lt1>
        <a:dk2>
          <a:srgbClr val="002569"/>
        </a:dk2>
        <a:lt2>
          <a:srgbClr val="5F758D"/>
        </a:lt2>
        <a:accent1>
          <a:srgbClr val="FF9A00"/>
        </a:accent1>
        <a:accent2>
          <a:srgbClr val="9F2D20"/>
        </a:accent2>
        <a:accent3>
          <a:srgbClr val="FFFFFF"/>
        </a:accent3>
        <a:accent4>
          <a:srgbClr val="001E59"/>
        </a:accent4>
        <a:accent5>
          <a:srgbClr val="FFCAAA"/>
        </a:accent5>
        <a:accent6>
          <a:srgbClr val="90281C"/>
        </a:accent6>
        <a:hlink>
          <a:srgbClr val="7498C0"/>
        </a:hlink>
        <a:folHlink>
          <a:srgbClr val="92949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UM_template_v03 2">
        <a:dk1>
          <a:srgbClr val="002569"/>
        </a:dk1>
        <a:lt1>
          <a:srgbClr val="FFFFFF"/>
        </a:lt1>
        <a:dk2>
          <a:srgbClr val="002569"/>
        </a:dk2>
        <a:lt2>
          <a:srgbClr val="5F758D"/>
        </a:lt2>
        <a:accent1>
          <a:srgbClr val="F6D0A9"/>
        </a:accent1>
        <a:accent2>
          <a:srgbClr val="EBCAE3"/>
        </a:accent2>
        <a:accent3>
          <a:srgbClr val="FFFFFF"/>
        </a:accent3>
        <a:accent4>
          <a:srgbClr val="001E59"/>
        </a:accent4>
        <a:accent5>
          <a:srgbClr val="FAE4D1"/>
        </a:accent5>
        <a:accent6>
          <a:srgbClr val="D5B7CE"/>
        </a:accent6>
        <a:hlink>
          <a:srgbClr val="4E2029"/>
        </a:hlink>
        <a:folHlink>
          <a:srgbClr val="423B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UM_template_v03 3">
        <a:dk1>
          <a:srgbClr val="002569"/>
        </a:dk1>
        <a:lt1>
          <a:srgbClr val="FFFFFF"/>
        </a:lt1>
        <a:dk2>
          <a:srgbClr val="002569"/>
        </a:dk2>
        <a:lt2>
          <a:srgbClr val="5F758D"/>
        </a:lt2>
        <a:accent1>
          <a:srgbClr val="5B97B1"/>
        </a:accent1>
        <a:accent2>
          <a:srgbClr val="F39600"/>
        </a:accent2>
        <a:accent3>
          <a:srgbClr val="FFFFFF"/>
        </a:accent3>
        <a:accent4>
          <a:srgbClr val="001E59"/>
        </a:accent4>
        <a:accent5>
          <a:srgbClr val="B5C9D5"/>
        </a:accent5>
        <a:accent6>
          <a:srgbClr val="DC8700"/>
        </a:accent6>
        <a:hlink>
          <a:srgbClr val="FFE4AE"/>
        </a:hlink>
        <a:folHlink>
          <a:srgbClr val="002A3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UM_template_v03 4">
        <a:dk1>
          <a:srgbClr val="002569"/>
        </a:dk1>
        <a:lt1>
          <a:srgbClr val="FFFFFF"/>
        </a:lt1>
        <a:dk2>
          <a:srgbClr val="002569"/>
        </a:dk2>
        <a:lt2>
          <a:srgbClr val="5F758D"/>
        </a:lt2>
        <a:accent1>
          <a:srgbClr val="003F80"/>
        </a:accent1>
        <a:accent2>
          <a:srgbClr val="BDD7EE"/>
        </a:accent2>
        <a:accent3>
          <a:srgbClr val="FFFFFF"/>
        </a:accent3>
        <a:accent4>
          <a:srgbClr val="001E59"/>
        </a:accent4>
        <a:accent5>
          <a:srgbClr val="AAAFC0"/>
        </a:accent5>
        <a:accent6>
          <a:srgbClr val="ABC3D8"/>
        </a:accent6>
        <a:hlink>
          <a:srgbClr val="FFD350"/>
        </a:hlink>
        <a:folHlink>
          <a:srgbClr val="EB6F3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UM_template_v03 5">
        <a:dk1>
          <a:srgbClr val="002569"/>
        </a:dk1>
        <a:lt1>
          <a:srgbClr val="FFFFFF"/>
        </a:lt1>
        <a:dk2>
          <a:srgbClr val="002569"/>
        </a:dk2>
        <a:lt2>
          <a:srgbClr val="5F758D"/>
        </a:lt2>
        <a:accent1>
          <a:srgbClr val="C75B12"/>
        </a:accent1>
        <a:accent2>
          <a:srgbClr val="003359"/>
        </a:accent2>
        <a:accent3>
          <a:srgbClr val="FFFFFF"/>
        </a:accent3>
        <a:accent4>
          <a:srgbClr val="001E59"/>
        </a:accent4>
        <a:accent5>
          <a:srgbClr val="E0B5AA"/>
        </a:accent5>
        <a:accent6>
          <a:srgbClr val="002D50"/>
        </a:accent6>
        <a:hlink>
          <a:srgbClr val="92A2BD"/>
        </a:hlink>
        <a:folHlink>
          <a:srgbClr val="C7B3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7" id="{262D65A7-3CB4-794B-8B01-A909E0BE9F32}" vid="{EB59DC09-589E-2444-A025-910C640C7C2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Viewgraph Landscape Template 2016</vt:lpstr>
      <vt:lpstr>30 Years of Progress in Radar Altimetry Symposium 2-7 September 2024 | Montpellier, France</vt:lpstr>
      <vt:lpstr>Open Ocean 2.1 summaries and recommendations (1)</vt:lpstr>
      <vt:lpstr>Open Ocean 2.2 summaries and recommendations (2)</vt:lpstr>
      <vt:lpstr>Open Ocean 2.3-4 summaries and recommendations (3)</vt:lpstr>
      <vt:lpstr>Open Ocean 2.3-4 summaries and recommendations (4)</vt:lpstr>
    </vt:vector>
  </TitlesOfParts>
  <Company>ESA European Space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Lorenza Versace</dc:creator>
  <cp:revision>9</cp:revision>
  <dcterms:created xsi:type="dcterms:W3CDTF">2024-08-25T19:18:28Z</dcterms:created>
  <dcterms:modified xsi:type="dcterms:W3CDTF">2024-09-06T06:17:08Z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2024-08-23T00:00:00Z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2024-08-25T00:00:00Z</vt:filetime>
  </property>
  <property fmtid="{D5CDD505-2E9C-101B-9397-08002B2CF9AE}" pid="5" name="MSIP_Label_3976fa30-1907-4356-8241-62ea5e1c0256_ActionId">
    <vt:lpwstr>fd9a54cd-8f7e-4ebb-bd95-c6c1429cc846</vt:lpwstr>
  </property>
  <property fmtid="{D5CDD505-2E9C-101B-9397-08002B2CF9AE}" pid="6" name="MSIP_Label_3976fa30-1907-4356-8241-62ea5e1c0256_ContentBits">
    <vt:lpwstr>0</vt:lpwstr>
  </property>
  <property fmtid="{D5CDD505-2E9C-101B-9397-08002B2CF9AE}" pid="7" name="MSIP_Label_3976fa30-1907-4356-8241-62ea5e1c0256_Enabled">
    <vt:lpwstr>true</vt:lpwstr>
  </property>
  <property fmtid="{D5CDD505-2E9C-101B-9397-08002B2CF9AE}" pid="8" name="MSIP_Label_3976fa30-1907-4356-8241-62ea5e1c0256_Method">
    <vt:lpwstr>Standard</vt:lpwstr>
  </property>
  <property fmtid="{D5CDD505-2E9C-101B-9397-08002B2CF9AE}" pid="9" name="MSIP_Label_3976fa30-1907-4356-8241-62ea5e1c0256_Name">
    <vt:lpwstr>ESA UNCLASSIFIED … For ESA Official Use Only</vt:lpwstr>
  </property>
  <property fmtid="{D5CDD505-2E9C-101B-9397-08002B2CF9AE}" pid="10" name="MSIP_Label_3976fa30-1907-4356-8241-62ea5e1c0256_SetDate">
    <vt:lpwstr>2022-10-21T11:49:49Z</vt:lpwstr>
  </property>
  <property fmtid="{D5CDD505-2E9C-101B-9397-08002B2CF9AE}" pid="11" name="MSIP_Label_3976fa30-1907-4356-8241-62ea5e1c0256_SiteId">
    <vt:lpwstr>9a5cacd0-2bef-4dd7-ac5c-7ebe1f54f495</vt:lpwstr>
  </property>
  <property fmtid="{D5CDD505-2E9C-101B-9397-08002B2CF9AE}" pid="12" name="Producer">
    <vt:lpwstr>Adobe PDF Library 24.2.255</vt:lpwstr>
  </property>
</Properties>
</file>